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71" r:id="rId12"/>
    <p:sldId id="272"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7"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25051A7F-BDB8-47A0-9D54-417CB6E028C9}"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84006A5F-3C70-4D06-B1E4-2A11875FCDB8}"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8704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AC3E3CB-E457-4CE1-A7F0-0767A5111D1A}"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BE98CDAE-A6F7-4B4E-ADEF-80119DD05302}"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22533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AA99D7A4-FDF1-4D77-8E7A-BF490C5CE414}"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7A51984D-9025-409A-847F-3DDF6ED062A9}"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38043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422400" y="381000"/>
            <a:ext cx="10363200" cy="1143000"/>
          </a:xfr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1416051" y="1766888"/>
            <a:ext cx="10358967" cy="4113212"/>
          </a:xfrm>
        </p:spPr>
        <p:txBody>
          <a:bodyPr rtlCol="0">
            <a:normAutofit/>
          </a:bodyPr>
          <a:lstStyle/>
          <a:p>
            <a:pPr lvl="0"/>
            <a:endParaRPr lang="es-MX" noProof="0" smtClean="0"/>
          </a:p>
        </p:txBody>
      </p:sp>
      <p:sp>
        <p:nvSpPr>
          <p:cNvPr id="4" name="3 Marcador de fecha"/>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EBF6C193-A1A3-4FD5-8347-975A4386F7FC}" type="datetime1">
              <a:rPr kumimoji="0" lang="es-MX"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16/04/2019</a:t>
            </a:fld>
            <a:endParaRPr kumimoji="0" lang="es-E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4 Marcador de pie de página"/>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s-E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5 Marcador de número de diapositiva"/>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6C4A136C-A8DA-497A-B471-DACE0938408C}" type="slidenum">
              <a:rPr kumimoji="0" lang="es-E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s-E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37092985"/>
      </p:ext>
    </p:extLst>
  </p:cSld>
  <p:clrMapOvr>
    <a:masterClrMapping/>
  </p:clrMapOvr>
  <p:transition>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49A6402-53E7-4F7A-98FC-F5BB204F7F48}"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8247F869-93AD-428F-A0AC-A9F20B16A213}"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988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7"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EAA7A3FF-5988-4272-88F5-7B7F8B6F81C7}"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5807B066-1633-42CC-B9B2-B9E0056A5B96}"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3331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BB89716A-BCF8-43D5-A6DD-F1F9777513E1}"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119C562C-519A-43CC-A646-D0AE3A30629B}"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3425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37D28B4-C89B-4949-9597-DE585EA2B855}"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AAE30720-57CE-4642-BFA8-E47652A3F620}"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5058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58A196D4-4A80-4EBA-B427-2A8135B730B6}"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4" name="Footer Placeholder 4"/>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Slide Number Placeholder 5"/>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4B451938-69E1-44A4-B94F-0AA5725CD03C}"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0887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C4EC0B8E-0CE3-468F-8A37-3B08BC692771}"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Footer Placeholder 7"/>
          <p:cNvSpPr>
            <a:spLocks noGrp="1"/>
          </p:cNvSpPr>
          <p:nvPr>
            <p:ph type="ftr" sz="quarter" idx="11"/>
          </p:nvPr>
        </p:nvSpPr>
        <p:spPr/>
        <p:txBody>
          <a:bodyPr/>
          <a:lstStyle>
            <a:lvl1pPr>
              <a:defRPr>
                <a:solidFill>
                  <a:srgbClr val="FFFFFF"/>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Slide Number Placeholder 8"/>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E251FEC7-0DE0-4C3F-B477-905428C98516}"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6229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a:xfrm>
            <a:off x="465138" y="6459538"/>
            <a:ext cx="2619375" cy="365125"/>
          </a:xfrm>
        </p:spPr>
        <p:txBody>
          <a:bodyPr/>
          <a:lstStyle>
            <a:lvl1pPr algn="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C35D4DDE-E6C0-4C01-A2FD-A79C9FD3BE7D}"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637052"/>
              </a:solidFill>
              <a:effectLst/>
              <a:uLnTx/>
              <a:uFillTx/>
              <a:latin typeface="Arial" panose="020B0604020202020204" pitchFamily="34" charset="0"/>
              <a:ea typeface="+mn-ea"/>
              <a:cs typeface="Arial" panose="020B0604020202020204" pitchFamily="34" charset="0"/>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C1D9331E-DDB0-438A-A07D-5B95B88173B4}" type="slidenum">
              <a:rPr kumimoji="0" lang="en-US" altLang="en-US" sz="1050" b="0" i="0" u="none" strike="noStrike" kern="1200" cap="none" spc="0" normalizeH="0" baseline="0" noProof="0">
                <a:ln>
                  <a:noFill/>
                </a:ln>
                <a:solidFill>
                  <a:srgbClr val="637052"/>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637052"/>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3853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tIns="0" bIns="0">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E817229-D23B-4A0F-877A-77DF8CC65F44}"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8" name="Footer Placeholder 5"/>
          <p:cNvSpPr>
            <a:spLocks noGrp="1"/>
          </p:cNvSpPr>
          <p:nvPr>
            <p:ph type="ftr" sz="quarter" idx="11"/>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9" name="Slide Number Placeholder 6"/>
          <p:cNvSpPr>
            <a:spLocks noGrp="1"/>
          </p:cNvSpPr>
          <p:nvPr>
            <p:ph type="sldNum" sz="quarter" idx="12"/>
          </p:nvPr>
        </p:nvSpPr>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E861A2B3-3395-4AC0-BA81-768219B8B382}"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25298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s-ES" altLang="en-US" smtClean="0"/>
              <a:t>Editar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endParaRPr lang="en-US" altLang="en-US"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a:defRPr sz="900">
                <a:solidFill>
                  <a:srgbClr val="FFFFFF"/>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605DB20E-DFF1-49D9-8D83-1CBD65C1511C}" type="datetimeFigureOut">
              <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4/16/2019</a:t>
            </a:fld>
            <a:endParaRPr kumimoji="0" lang="en-US" sz="9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a:defRPr sz="900" cap="all" baseline="0">
                <a:solidFill>
                  <a:srgbClr val="FFFFFF"/>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a:defRPr sz="1050">
                <a:solidFill>
                  <a:srgbClr val="FFFFFF"/>
                </a:solidFill>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fld id="{1BDD55D4-587B-40CB-8E22-D0BF0096FE55}" type="slidenum">
              <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‹Nº›</a:t>
            </a:fld>
            <a:endParaRPr kumimoji="0" lang="en-US" altLang="en-US" sz="105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987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ctrTitle"/>
          </p:nvPr>
        </p:nvSpPr>
        <p:spPr>
          <a:xfrm>
            <a:off x="914400" y="2130425"/>
            <a:ext cx="10363200" cy="1470025"/>
          </a:xfrm>
        </p:spPr>
        <p:txBody>
          <a:bodyPr anchor="ctr"/>
          <a:lstStyle/>
          <a:p>
            <a:pPr eaLnBrk="1" fontAlgn="auto" hangingPunct="1">
              <a:spcAft>
                <a:spcPts val="0"/>
              </a:spcAft>
              <a:defRPr/>
            </a:pPr>
            <a:r>
              <a:rPr lang="es-MX" altLang="en-US" sz="4400" dirty="0" smtClean="0"/>
              <a:t>Sesión </a:t>
            </a:r>
            <a:r>
              <a:rPr lang="es-MX" altLang="en-US" sz="4400" dirty="0" smtClean="0"/>
              <a:t>9</a:t>
            </a:r>
            <a:endParaRPr lang="es-ES" altLang="en-US" sz="4400" dirty="0" smtClean="0"/>
          </a:p>
        </p:txBody>
      </p:sp>
      <p:sp>
        <p:nvSpPr>
          <p:cNvPr id="55299" name="Rectangle 4"/>
          <p:cNvSpPr>
            <a:spLocks noGrp="1"/>
          </p:cNvSpPr>
          <p:nvPr>
            <p:ph type="subTitle" idx="1"/>
          </p:nvPr>
        </p:nvSpPr>
        <p:spPr>
          <a:xfrm>
            <a:off x="1050925" y="3886200"/>
            <a:ext cx="9312275" cy="1752600"/>
          </a:xfrm>
        </p:spPr>
        <p:txBody>
          <a:bodyPr rtlCol="0"/>
          <a:lstStyle/>
          <a:p>
            <a:pPr algn="just" eaLnBrk="1" fontAlgn="auto" hangingPunct="1">
              <a:defRPr/>
            </a:pPr>
            <a:r>
              <a:rPr lang="es-MX" altLang="en-US" sz="3000" b="1" dirty="0" smtClean="0"/>
              <a:t>Procesos de gestión documental: Organización/clasificación, ORGANIZACIÓN/ORDENACIÓN Y VALORACIÓN.</a:t>
            </a:r>
            <a:r>
              <a:rPr lang="es-ES" altLang="en-US" sz="3000" dirty="0" smtClean="0"/>
              <a:t> </a:t>
            </a:r>
          </a:p>
        </p:txBody>
      </p:sp>
    </p:spTree>
    <p:extLst>
      <p:ext uri="{BB962C8B-B14F-4D97-AF65-F5344CB8AC3E}">
        <p14:creationId xmlns:p14="http://schemas.microsoft.com/office/powerpoint/2010/main" val="87698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es-MX" sz="4400" b="1" dirty="0" smtClean="0"/>
              <a:t>Catálogo de disposición documental (modelo para mejora continua)</a:t>
            </a:r>
            <a:endParaRPr lang="en-US" sz="4400" b="1" dirty="0"/>
          </a:p>
        </p:txBody>
      </p:sp>
      <p:pic>
        <p:nvPicPr>
          <p:cNvPr id="80899"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rcRect l="-255" t="22797" r="9872" b="16240"/>
          <a:stretch>
            <a:fillRect/>
          </a:stretch>
        </p:blipFill>
        <p:spPr>
          <a:xfrm>
            <a:off x="966788" y="2122488"/>
            <a:ext cx="10656887" cy="4241800"/>
          </a:xfrm>
        </p:spPr>
      </p:pic>
    </p:spTree>
    <p:extLst>
      <p:ext uri="{BB962C8B-B14F-4D97-AF65-F5344CB8AC3E}">
        <p14:creationId xmlns:p14="http://schemas.microsoft.com/office/powerpoint/2010/main" val="425201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solidFill>
                  <a:schemeClr val="tx1"/>
                </a:solidFill>
              </a:rPr>
              <a:t>Algunas recomendaciones previas a la elaboración del CDD</a:t>
            </a:r>
            <a:endParaRPr lang="en-US" b="1" dirty="0">
              <a:solidFill>
                <a:schemeClr val="tx1"/>
              </a:solidFill>
            </a:endParaRPr>
          </a:p>
        </p:txBody>
      </p:sp>
      <p:sp>
        <p:nvSpPr>
          <p:cNvPr id="3" name="Marcador de contenido 2"/>
          <p:cNvSpPr>
            <a:spLocks noGrp="1"/>
          </p:cNvSpPr>
          <p:nvPr>
            <p:ph idx="1"/>
          </p:nvPr>
        </p:nvSpPr>
        <p:spPr/>
        <p:txBody>
          <a:bodyPr/>
          <a:lstStyle/>
          <a:p>
            <a:pPr algn="just"/>
            <a:r>
              <a:rPr lang="es-ES" sz="2400" dirty="0"/>
              <a:t>Para la elaboración del catálogo de disposición documental habrá que atender a los principios archivísticos siguientes:  </a:t>
            </a:r>
          </a:p>
          <a:p>
            <a:pPr algn="just"/>
            <a:r>
              <a:rPr lang="es-ES" sz="2400" dirty="0"/>
              <a:t>-</a:t>
            </a:r>
            <a:r>
              <a:rPr lang="es-ES" sz="2400" b="1" dirty="0" smtClean="0"/>
              <a:t>Criterio </a:t>
            </a:r>
            <a:r>
              <a:rPr lang="es-ES" sz="2400" b="1" dirty="0"/>
              <a:t>de procedencia y evidencia</a:t>
            </a:r>
            <a:r>
              <a:rPr lang="es-ES" sz="2400" dirty="0"/>
              <a:t>. </a:t>
            </a:r>
            <a:r>
              <a:rPr lang="es-ES" sz="2400" dirty="0" smtClean="0"/>
              <a:t>Son más </a:t>
            </a:r>
            <a:r>
              <a:rPr lang="es-ES" sz="2400" dirty="0"/>
              <a:t>valiosos los documentos que proceden de una institución o sección de rango superior en la jerarquía administrativa. Los documentos de unidades administrativas de rango inferior son importantes cuando reflejan su propia actividad irrepetible. </a:t>
            </a:r>
            <a:endParaRPr lang="es-ES" sz="2400" dirty="0" smtClean="0"/>
          </a:p>
          <a:p>
            <a:pPr lvl="0" algn="just"/>
            <a:r>
              <a:rPr lang="es-ES" sz="2400" dirty="0"/>
              <a:t>-</a:t>
            </a:r>
            <a:r>
              <a:rPr lang="es-ES" sz="2400" b="1" dirty="0"/>
              <a:t>Criterio de contenido</a:t>
            </a:r>
            <a:r>
              <a:rPr lang="es-ES" sz="2400" dirty="0"/>
              <a:t>. Implica el considerar que es mejor conservar la misma información comprimida que extendida; es decir, es preferible conservar informes anuales y no los mensuales. </a:t>
            </a:r>
          </a:p>
          <a:p>
            <a:pPr algn="just"/>
            <a:endParaRPr lang="es-ES" sz="2400" dirty="0" smtClean="0"/>
          </a:p>
        </p:txBody>
      </p:sp>
    </p:spTree>
    <p:extLst>
      <p:ext uri="{BB962C8B-B14F-4D97-AF65-F5344CB8AC3E}">
        <p14:creationId xmlns:p14="http://schemas.microsoft.com/office/powerpoint/2010/main" val="392929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solidFill>
                  <a:schemeClr val="tx1"/>
                </a:solidFill>
              </a:rPr>
              <a:t>Algunas recomendaciones previas a la elaboración del CDD</a:t>
            </a:r>
            <a:endParaRPr lang="en-US" b="1" dirty="0">
              <a:solidFill>
                <a:schemeClr val="tx1"/>
              </a:solidFill>
            </a:endParaRPr>
          </a:p>
        </p:txBody>
      </p:sp>
      <p:sp>
        <p:nvSpPr>
          <p:cNvPr id="3" name="Marcador de contenido 2"/>
          <p:cNvSpPr>
            <a:spLocks noGrp="1"/>
          </p:cNvSpPr>
          <p:nvPr>
            <p:ph idx="1"/>
          </p:nvPr>
        </p:nvSpPr>
        <p:spPr/>
        <p:txBody>
          <a:bodyPr/>
          <a:lstStyle/>
          <a:p>
            <a:pPr lvl="0" algn="just">
              <a:buClr>
                <a:srgbClr val="E48312"/>
              </a:buClr>
            </a:pPr>
            <a:r>
              <a:rPr lang="es-ES" sz="2400" dirty="0" smtClean="0"/>
              <a:t>-</a:t>
            </a:r>
            <a:r>
              <a:rPr lang="es-ES" sz="2400" b="1" dirty="0"/>
              <a:t>Criterio diplomático</a:t>
            </a:r>
            <a:r>
              <a:rPr lang="es-ES" sz="2400" dirty="0"/>
              <a:t>. Se traduce en privilegiar la conservación de documentos originales, en vez de sus copias. </a:t>
            </a:r>
          </a:p>
          <a:p>
            <a:pPr lvl="0" algn="just">
              <a:buClr>
                <a:srgbClr val="E48312"/>
              </a:buClr>
            </a:pPr>
            <a:r>
              <a:rPr lang="es-ES" sz="2400" dirty="0"/>
              <a:t>-</a:t>
            </a:r>
            <a:r>
              <a:rPr lang="es-ES" sz="2400" b="1" dirty="0"/>
              <a:t>Criterio cronológico</a:t>
            </a:r>
            <a:r>
              <a:rPr lang="es-ES" sz="2400" dirty="0"/>
              <a:t>. Determinar una fecha a partir de la cual no se pueda realizar </a:t>
            </a:r>
            <a:r>
              <a:rPr lang="es-ES" sz="2400" dirty="0" smtClean="0"/>
              <a:t>eliminación de series documentales.</a:t>
            </a:r>
            <a:endParaRPr lang="en-US" sz="2400" dirty="0"/>
          </a:p>
          <a:p>
            <a:endParaRPr lang="en-US" dirty="0"/>
          </a:p>
        </p:txBody>
      </p:sp>
    </p:spTree>
    <p:extLst>
      <p:ext uri="{BB962C8B-B14F-4D97-AF65-F5344CB8AC3E}">
        <p14:creationId xmlns:p14="http://schemas.microsoft.com/office/powerpoint/2010/main" val="3040486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4000" b="1" dirty="0" err="1" smtClean="0">
                <a:solidFill>
                  <a:schemeClr val="tx1"/>
                </a:solidFill>
              </a:rPr>
              <a:t>Actividad</a:t>
            </a:r>
            <a:r>
              <a:rPr lang="en-US" sz="4000" b="1" dirty="0" smtClean="0">
                <a:solidFill>
                  <a:schemeClr val="tx1"/>
                </a:solidFill>
              </a:rPr>
              <a:t>: </a:t>
            </a:r>
            <a:r>
              <a:rPr lang="en-US" sz="4000" b="1" dirty="0" err="1" smtClean="0">
                <a:solidFill>
                  <a:schemeClr val="tx1"/>
                </a:solidFill>
              </a:rPr>
              <a:t>Propuesta</a:t>
            </a:r>
            <a:r>
              <a:rPr lang="en-US" sz="4000" b="1" dirty="0" smtClean="0">
                <a:solidFill>
                  <a:schemeClr val="tx1"/>
                </a:solidFill>
              </a:rPr>
              <a:t> de </a:t>
            </a:r>
            <a:r>
              <a:rPr lang="en-US" sz="4000" b="1" dirty="0" err="1" smtClean="0">
                <a:solidFill>
                  <a:schemeClr val="tx1"/>
                </a:solidFill>
              </a:rPr>
              <a:t>Cuadro</a:t>
            </a:r>
            <a:r>
              <a:rPr lang="en-US" sz="4000" b="1" dirty="0" smtClean="0">
                <a:solidFill>
                  <a:schemeClr val="tx1"/>
                </a:solidFill>
              </a:rPr>
              <a:t> General de </a:t>
            </a:r>
            <a:r>
              <a:rPr lang="en-US" sz="4000" b="1" dirty="0" err="1" smtClean="0">
                <a:solidFill>
                  <a:schemeClr val="tx1"/>
                </a:solidFill>
              </a:rPr>
              <a:t>Clasificación</a:t>
            </a:r>
            <a:r>
              <a:rPr lang="en-US" sz="4000" b="1" dirty="0" smtClean="0">
                <a:solidFill>
                  <a:schemeClr val="tx1"/>
                </a:solidFill>
              </a:rPr>
              <a:t> </a:t>
            </a:r>
            <a:r>
              <a:rPr lang="en-US" sz="4000" b="1" dirty="0" err="1" smtClean="0">
                <a:solidFill>
                  <a:schemeClr val="tx1"/>
                </a:solidFill>
              </a:rPr>
              <a:t>Archivística</a:t>
            </a:r>
            <a:r>
              <a:rPr lang="en-US" sz="4000" b="1" dirty="0" smtClean="0">
                <a:solidFill>
                  <a:schemeClr val="tx1"/>
                </a:solidFill>
              </a:rPr>
              <a:t> (</a:t>
            </a:r>
            <a:r>
              <a:rPr lang="en-US" sz="4000" b="1" dirty="0" err="1" smtClean="0">
                <a:solidFill>
                  <a:schemeClr val="tx1"/>
                </a:solidFill>
              </a:rPr>
              <a:t>por</a:t>
            </a:r>
            <a:r>
              <a:rPr lang="en-US" sz="4000" b="1" dirty="0" smtClean="0">
                <a:solidFill>
                  <a:schemeClr val="tx1"/>
                </a:solidFill>
              </a:rPr>
              <a:t> </a:t>
            </a:r>
            <a:r>
              <a:rPr lang="en-US" sz="4000" b="1" dirty="0" err="1" smtClean="0">
                <a:solidFill>
                  <a:schemeClr val="tx1"/>
                </a:solidFill>
              </a:rPr>
              <a:t>área</a:t>
            </a:r>
            <a:r>
              <a:rPr lang="en-US" sz="4000" b="1" dirty="0" smtClean="0">
                <a:solidFill>
                  <a:schemeClr val="tx1"/>
                </a:solidFill>
              </a:rPr>
              <a:t>)</a:t>
            </a:r>
            <a:endParaRPr lang="en-US" sz="4000" b="1" dirty="0">
              <a:solidFill>
                <a:schemeClr val="tx1"/>
              </a:solidFill>
            </a:endParaRPr>
          </a:p>
        </p:txBody>
      </p:sp>
      <p:sp>
        <p:nvSpPr>
          <p:cNvPr id="3" name="Marcador de contenido 2"/>
          <p:cNvSpPr>
            <a:spLocks noGrp="1"/>
          </p:cNvSpPr>
          <p:nvPr>
            <p:ph idx="1"/>
          </p:nvPr>
        </p:nvSpPr>
        <p:spPr/>
        <p:txBody>
          <a:bodyPr/>
          <a:lstStyle/>
          <a:p>
            <a:pPr algn="just"/>
            <a:r>
              <a:rPr lang="en-US" sz="2800" dirty="0" smtClean="0"/>
              <a:t>-</a:t>
            </a:r>
            <a:r>
              <a:rPr lang="en-US" sz="2800" dirty="0" err="1" smtClean="0"/>
              <a:t>Cada</a:t>
            </a:r>
            <a:r>
              <a:rPr lang="en-US" sz="2800" dirty="0" smtClean="0"/>
              <a:t> </a:t>
            </a:r>
            <a:r>
              <a:rPr lang="en-US" sz="2800" dirty="0" err="1" smtClean="0"/>
              <a:t>área</a:t>
            </a:r>
            <a:r>
              <a:rPr lang="en-US" sz="2800" dirty="0" smtClean="0"/>
              <a:t> </a:t>
            </a:r>
            <a:r>
              <a:rPr lang="en-US" sz="2800" dirty="0" err="1" smtClean="0"/>
              <a:t>habrá</a:t>
            </a:r>
            <a:r>
              <a:rPr lang="en-US" sz="2800" dirty="0" smtClean="0"/>
              <a:t> </a:t>
            </a:r>
            <a:r>
              <a:rPr lang="en-US" sz="2800" dirty="0" err="1" smtClean="0"/>
              <a:t>identificado</a:t>
            </a:r>
            <a:r>
              <a:rPr lang="en-US" sz="2800" dirty="0" smtClean="0"/>
              <a:t> </a:t>
            </a:r>
            <a:r>
              <a:rPr lang="en-US" sz="2800" dirty="0" err="1" smtClean="0"/>
              <a:t>previamente</a:t>
            </a:r>
            <a:r>
              <a:rPr lang="en-US" sz="2800" dirty="0" smtClean="0"/>
              <a:t> </a:t>
            </a:r>
            <a:r>
              <a:rPr lang="en-US" sz="2800" dirty="0" err="1" smtClean="0"/>
              <a:t>sus</a:t>
            </a:r>
            <a:r>
              <a:rPr lang="en-US" sz="2800" dirty="0" smtClean="0"/>
              <a:t> </a:t>
            </a:r>
            <a:r>
              <a:rPr lang="en-US" sz="2800" dirty="0" err="1" smtClean="0"/>
              <a:t>funciones</a:t>
            </a:r>
            <a:r>
              <a:rPr lang="en-US" sz="2800" dirty="0" smtClean="0"/>
              <a:t> y </a:t>
            </a:r>
            <a:r>
              <a:rPr lang="en-US" sz="2800" dirty="0" err="1" smtClean="0"/>
              <a:t>los</a:t>
            </a:r>
            <a:r>
              <a:rPr lang="en-US" sz="2800" dirty="0" smtClean="0"/>
              <a:t> </a:t>
            </a:r>
            <a:r>
              <a:rPr lang="en-US" sz="2800" dirty="0" err="1" smtClean="0"/>
              <a:t>respectivos</a:t>
            </a:r>
            <a:r>
              <a:rPr lang="en-US" sz="2800" dirty="0" smtClean="0"/>
              <a:t> </a:t>
            </a:r>
            <a:r>
              <a:rPr lang="en-US" sz="2800" dirty="0" err="1" smtClean="0"/>
              <a:t>procesos</a:t>
            </a:r>
            <a:r>
              <a:rPr lang="en-US" sz="2800" dirty="0" smtClean="0"/>
              <a:t> que les </a:t>
            </a:r>
            <a:r>
              <a:rPr lang="en-US" sz="2800" dirty="0" err="1" smtClean="0"/>
              <a:t>permiten</a:t>
            </a:r>
            <a:r>
              <a:rPr lang="en-US" sz="2800" dirty="0" smtClean="0"/>
              <a:t> </a:t>
            </a:r>
            <a:r>
              <a:rPr lang="en-US" sz="2800" dirty="0" err="1" smtClean="0"/>
              <a:t>cumplirlas</a:t>
            </a:r>
            <a:r>
              <a:rPr lang="en-US" sz="2800" dirty="0" smtClean="0"/>
              <a:t>, con base </a:t>
            </a:r>
            <a:r>
              <a:rPr lang="en-US" sz="2800" dirty="0" err="1" smtClean="0"/>
              <a:t>en</a:t>
            </a:r>
            <a:r>
              <a:rPr lang="en-US" sz="2800" dirty="0" smtClean="0"/>
              <a:t> el </a:t>
            </a:r>
            <a:r>
              <a:rPr lang="en-US" sz="2800" dirty="0" err="1" smtClean="0"/>
              <a:t>marco</a:t>
            </a:r>
            <a:r>
              <a:rPr lang="en-US" sz="2800" dirty="0" smtClean="0"/>
              <a:t> </a:t>
            </a:r>
            <a:r>
              <a:rPr lang="en-US" sz="2800" dirty="0" err="1" smtClean="0"/>
              <a:t>normativo</a:t>
            </a:r>
            <a:r>
              <a:rPr lang="en-US" sz="2800" dirty="0" smtClean="0"/>
              <a:t> y/o </a:t>
            </a:r>
            <a:r>
              <a:rPr lang="en-US" sz="2800" dirty="0" err="1" smtClean="0"/>
              <a:t>operativo</a:t>
            </a:r>
            <a:r>
              <a:rPr lang="en-US" sz="2800" dirty="0" smtClean="0"/>
              <a:t> </a:t>
            </a:r>
            <a:r>
              <a:rPr lang="en-US" sz="2800" dirty="0" err="1" smtClean="0"/>
              <a:t>aplicable</a:t>
            </a:r>
            <a:r>
              <a:rPr lang="en-US" sz="2800" dirty="0" smtClean="0"/>
              <a:t>.</a:t>
            </a:r>
          </a:p>
          <a:p>
            <a:pPr algn="just"/>
            <a:r>
              <a:rPr lang="en-US" sz="2800" dirty="0" smtClean="0"/>
              <a:t>-Las </a:t>
            </a:r>
            <a:r>
              <a:rPr lang="en-US" sz="2800" i="1" dirty="0" err="1" smtClean="0"/>
              <a:t>funciones</a:t>
            </a:r>
            <a:r>
              <a:rPr lang="en-US" sz="2800" i="1" dirty="0" smtClean="0"/>
              <a:t> y </a:t>
            </a:r>
            <a:r>
              <a:rPr lang="en-US" sz="2800" i="1" dirty="0" err="1" smtClean="0"/>
              <a:t>los</a:t>
            </a:r>
            <a:r>
              <a:rPr lang="en-US" sz="2800" i="1" dirty="0" smtClean="0"/>
              <a:t> </a:t>
            </a:r>
            <a:r>
              <a:rPr lang="en-US" sz="2800" i="1" dirty="0" err="1" smtClean="0"/>
              <a:t>procesos</a:t>
            </a:r>
            <a:r>
              <a:rPr lang="en-US" sz="2800" i="1" dirty="0" smtClean="0"/>
              <a:t> </a:t>
            </a:r>
            <a:r>
              <a:rPr lang="en-US" sz="2800" dirty="0" err="1" smtClean="0"/>
              <a:t>habrán</a:t>
            </a:r>
            <a:r>
              <a:rPr lang="en-US" sz="2800" dirty="0" smtClean="0"/>
              <a:t> de </a:t>
            </a:r>
            <a:r>
              <a:rPr lang="en-US" sz="2800" dirty="0" err="1" smtClean="0"/>
              <a:t>plasmarse</a:t>
            </a:r>
            <a:r>
              <a:rPr lang="en-US" sz="2800" dirty="0" smtClean="0"/>
              <a:t> </a:t>
            </a:r>
            <a:r>
              <a:rPr lang="en-US" sz="2800" dirty="0" err="1" smtClean="0"/>
              <a:t>en</a:t>
            </a:r>
            <a:r>
              <a:rPr lang="en-US" sz="2800" dirty="0" smtClean="0"/>
              <a:t> el </a:t>
            </a:r>
            <a:r>
              <a:rPr lang="en-US" sz="2800" dirty="0" err="1" smtClean="0"/>
              <a:t>Cuadro</a:t>
            </a:r>
            <a:r>
              <a:rPr lang="en-US" sz="2800" dirty="0" smtClean="0"/>
              <a:t> General de </a:t>
            </a:r>
            <a:r>
              <a:rPr lang="en-US" sz="2800" dirty="0" err="1" smtClean="0"/>
              <a:t>Clasificación</a:t>
            </a:r>
            <a:r>
              <a:rPr lang="en-US" sz="2800" dirty="0" smtClean="0"/>
              <a:t> </a:t>
            </a:r>
            <a:r>
              <a:rPr lang="en-US" sz="2800" dirty="0" err="1" smtClean="0"/>
              <a:t>Archivística</a:t>
            </a:r>
            <a:r>
              <a:rPr lang="en-US" sz="2800" dirty="0" smtClean="0"/>
              <a:t> </a:t>
            </a:r>
            <a:r>
              <a:rPr lang="en-US" sz="2800" dirty="0" err="1" smtClean="0"/>
              <a:t>como</a:t>
            </a:r>
            <a:r>
              <a:rPr lang="en-US" sz="2800" dirty="0" smtClean="0"/>
              <a:t> </a:t>
            </a:r>
            <a:r>
              <a:rPr lang="en-US" sz="2800" i="1" dirty="0" smtClean="0"/>
              <a:t>Series.</a:t>
            </a:r>
          </a:p>
          <a:p>
            <a:pPr algn="just"/>
            <a:r>
              <a:rPr lang="es-MX" sz="2800" dirty="0" smtClean="0"/>
              <a:t>-Ejemplo:</a:t>
            </a:r>
            <a:endParaRPr lang="en-US" sz="2800" dirty="0" smtClean="0"/>
          </a:p>
          <a:p>
            <a:endParaRPr lang="en-US" dirty="0"/>
          </a:p>
        </p:txBody>
      </p:sp>
    </p:spTree>
    <p:extLst>
      <p:ext uri="{BB962C8B-B14F-4D97-AF65-F5344CB8AC3E}">
        <p14:creationId xmlns:p14="http://schemas.microsoft.com/office/powerpoint/2010/main" val="299137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solidFill>
                  <a:schemeClr val="tx1"/>
                </a:solidFill>
              </a:rPr>
              <a:t>Actividad: Propuesta de Cuadro General de Clasificación Archivística (ejemplo)</a:t>
            </a:r>
            <a:endParaRPr lang="en-US" b="1" dirty="0">
              <a:solidFill>
                <a:schemeClr val="tx1"/>
              </a:solidFill>
            </a:endParaRPr>
          </a:p>
        </p:txBody>
      </p:sp>
      <p:graphicFrame>
        <p:nvGraphicFramePr>
          <p:cNvPr id="4" name="Marcador de contenido 3"/>
          <p:cNvGraphicFramePr>
            <a:graphicFrameLocks noGrp="1"/>
          </p:cNvGraphicFramePr>
          <p:nvPr>
            <p:ph idx="1"/>
          </p:nvPr>
        </p:nvGraphicFramePr>
        <p:xfrm>
          <a:off x="1418897" y="2606564"/>
          <a:ext cx="8450317" cy="2791821"/>
        </p:xfrm>
        <a:graphic>
          <a:graphicData uri="http://schemas.openxmlformats.org/drawingml/2006/table">
            <a:tbl>
              <a:tblPr firstRow="1" firstCol="1" bandRow="1"/>
              <a:tblGrid>
                <a:gridCol w="1342352">
                  <a:extLst>
                    <a:ext uri="{9D8B030D-6E8A-4147-A177-3AD203B41FA5}">
                      <a16:colId xmlns:a16="http://schemas.microsoft.com/office/drawing/2014/main" val="1543118104"/>
                    </a:ext>
                  </a:extLst>
                </a:gridCol>
                <a:gridCol w="7107965">
                  <a:extLst>
                    <a:ext uri="{9D8B030D-6E8A-4147-A177-3AD203B41FA5}">
                      <a16:colId xmlns:a16="http://schemas.microsoft.com/office/drawing/2014/main" val="106381420"/>
                    </a:ext>
                  </a:extLst>
                </a:gridCol>
              </a:tblGrid>
              <a:tr h="697953">
                <a:tc gridSpan="2">
                  <a:txBody>
                    <a:bodyPr/>
                    <a:lstStyle/>
                    <a:p>
                      <a:pPr>
                        <a:lnSpc>
                          <a:spcPct val="107000"/>
                        </a:lnSpc>
                        <a:spcAft>
                          <a:spcPts val="0"/>
                        </a:spcAft>
                      </a:pPr>
                      <a:r>
                        <a:rPr lang="es-MX" sz="1400" dirty="0">
                          <a:effectLst/>
                          <a:latin typeface="Calibri" panose="020F0502020204030204" pitchFamily="34" charset="0"/>
                          <a:ea typeface="Calibri" panose="020F0502020204030204" pitchFamily="34" charset="0"/>
                          <a:cs typeface="Calibri" panose="020F0502020204030204" pitchFamily="34" charset="0"/>
                        </a:rPr>
                        <a:t>FONDO: CONSEJO DE LA JUDICATURA DEL PODER JUDICIAL DEL ESTADO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dirty="0">
                          <a:effectLst/>
                          <a:latin typeface="Calibri" panose="020F0502020204030204" pitchFamily="34" charset="0"/>
                          <a:ea typeface="Calibri" panose="020F0502020204030204" pitchFamily="34" charset="0"/>
                          <a:cs typeface="Calibri" panose="020F0502020204030204" pitchFamily="34" charset="0"/>
                        </a:rPr>
                        <a:t>SECCIÓN: DIRECCIÓN DE ADMINISTRACIÓN Y FINANZAS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b="1" dirty="0">
                          <a:effectLst/>
                          <a:latin typeface="Calibri" panose="020F0502020204030204" pitchFamily="34" charset="0"/>
                          <a:ea typeface="Calibri" panose="020F0502020204030204" pitchFamily="34" charset="0"/>
                          <a:cs typeface="Calibri" panose="020F0502020204030204" pitchFamily="34" charset="0"/>
                        </a:rPr>
                        <a:t>SUBSECCIÓN: ARCHIVO JUDICIAL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492004830"/>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915075"/>
                  </a:ext>
                </a:extLst>
              </a:tr>
              <a:tr h="232652">
                <a:tc>
                  <a:txBody>
                    <a:bodyPr/>
                    <a:lstStyle/>
                    <a:p>
                      <a:pPr>
                        <a:lnSpc>
                          <a:spcPct val="107000"/>
                        </a:lnSpc>
                        <a:spcAft>
                          <a:spcPts val="0"/>
                        </a:spcAft>
                      </a:pPr>
                      <a:r>
                        <a:rPr lang="es-MX" sz="1400" b="1" dirty="0" smtClean="0">
                          <a:effectLst/>
                          <a:latin typeface="Calibri" panose="020F0502020204030204" pitchFamily="34" charset="0"/>
                          <a:ea typeface="Calibri" panose="020F0502020204030204" pitchFamily="34" charset="0"/>
                          <a:cs typeface="Calibri" panose="020F0502020204030204" pitchFamily="34" charset="0"/>
                        </a:rPr>
                        <a:t>Pre Código</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b="1" dirty="0">
                          <a:effectLst/>
                          <a:latin typeface="Calibri" panose="020F0502020204030204" pitchFamily="34" charset="0"/>
                          <a:ea typeface="Calibri" panose="020F0502020204030204" pitchFamily="34" charset="0"/>
                          <a:cs typeface="Calibri" panose="020F0502020204030204" pitchFamily="34" charset="0"/>
                        </a:rPr>
                        <a:t>Serie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075719"/>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Disposiciones normativas aplicables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4718545"/>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dirty="0">
                          <a:effectLst/>
                          <a:latin typeface="Calibri" panose="020F0502020204030204" pitchFamily="34" charset="0"/>
                          <a:ea typeface="Calibri" panose="020F0502020204030204" pitchFamily="34" charset="0"/>
                          <a:cs typeface="Calibri" panose="020F0502020204030204" pitchFamily="34" charset="0"/>
                        </a:rPr>
                        <a:t>Planes y programas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951759"/>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Informes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146357"/>
                  </a:ext>
                </a:extLst>
              </a:tr>
              <a:tr h="232652">
                <a:tc>
                  <a:txBody>
                    <a:bodyPr/>
                    <a:lstStyle/>
                    <a:p>
                      <a:pPr>
                        <a:lnSpc>
                          <a:spcPct val="107000"/>
                        </a:lnSpc>
                        <a:spcAft>
                          <a:spcPts val="0"/>
                        </a:spcAft>
                      </a:pPr>
                      <a:r>
                        <a:rPr lang="es-MX" sz="1400" dirty="0">
                          <a:effectLst/>
                          <a:latin typeface="Calibri" panose="020F0502020204030204" pitchFamily="34" charset="0"/>
                          <a:ea typeface="Calibri" panose="020F0502020204030204" pitchFamily="34" charset="0"/>
                          <a:cs typeface="Calibri" panose="020F0502020204030204" pitchFamily="34" charset="0"/>
                        </a:rPr>
                        <a:t>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dirty="0" smtClean="0">
                          <a:effectLst/>
                          <a:latin typeface="Calibri" panose="020F0502020204030204" pitchFamily="34" charset="0"/>
                          <a:ea typeface="Calibri" panose="020F0502020204030204" pitchFamily="34" charset="0"/>
                          <a:cs typeface="Calibri" panose="020F0502020204030204" pitchFamily="34" charset="0"/>
                        </a:rPr>
                        <a:t>Acceso </a:t>
                      </a:r>
                      <a:r>
                        <a:rPr lang="es-MX" sz="1400" dirty="0">
                          <a:effectLst/>
                          <a:latin typeface="Calibri" panose="020F0502020204030204" pitchFamily="34" charset="0"/>
                          <a:ea typeface="Calibri" panose="020F0502020204030204" pitchFamily="34" charset="0"/>
                          <a:cs typeface="Calibri" panose="020F0502020204030204" pitchFamily="34" charset="0"/>
                        </a:rPr>
                        <a:t>a la Información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818805"/>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b="1">
                          <a:effectLst/>
                          <a:latin typeface="Calibri" panose="020F0502020204030204" pitchFamily="34" charset="0"/>
                          <a:ea typeface="Calibri" panose="020F0502020204030204" pitchFamily="34" charset="0"/>
                          <a:cs typeface="Calibri" panose="020F0502020204030204" pitchFamily="34" charset="0"/>
                        </a:rPr>
                        <a:t>Transferencias documentales primarias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926726"/>
                  </a:ext>
                </a:extLst>
              </a:tr>
              <a:tr h="232652">
                <a:tc>
                  <a:txBody>
                    <a:bodyPr/>
                    <a:lstStyle/>
                    <a:p>
                      <a:pPr>
                        <a:lnSpc>
                          <a:spcPct val="107000"/>
                        </a:lnSpc>
                        <a:spcAft>
                          <a:spcPts val="0"/>
                        </a:spcAft>
                      </a:pPr>
                      <a:r>
                        <a:rPr lang="es-MX" sz="1400">
                          <a:effectLst/>
                          <a:latin typeface="Calibri" panose="020F0502020204030204" pitchFamily="34" charset="0"/>
                          <a:ea typeface="Calibri" panose="020F0502020204030204" pitchFamily="34" charset="0"/>
                          <a:cs typeface="Calibri" panose="020F0502020204030204" pitchFamily="34" charset="0"/>
                        </a:rPr>
                        <a:t>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b="1" dirty="0">
                          <a:effectLst/>
                          <a:latin typeface="Calibri" panose="020F0502020204030204" pitchFamily="34" charset="0"/>
                          <a:ea typeface="Calibri" panose="020F0502020204030204" pitchFamily="34" charset="0"/>
                          <a:cs typeface="Calibri" panose="020F0502020204030204" pitchFamily="34" charset="0"/>
                        </a:rPr>
                        <a:t>Préstamos documentales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797696"/>
                  </a:ext>
                </a:extLst>
              </a:tr>
              <a:tr h="232652">
                <a:tc>
                  <a:txBody>
                    <a:bodyPr/>
                    <a:lstStyle/>
                    <a:p>
                      <a:pPr>
                        <a:lnSpc>
                          <a:spcPct val="107000"/>
                        </a:lnSpc>
                        <a:spcAft>
                          <a:spcPts val="0"/>
                        </a:spcAft>
                      </a:pPr>
                      <a:r>
                        <a:rPr lang="es-MX" sz="1400" dirty="0" smtClean="0">
                          <a:effectLst/>
                          <a:latin typeface="Calibri" panose="020F0502020204030204" pitchFamily="34" charset="0"/>
                          <a:ea typeface="Calibri" panose="020F0502020204030204" pitchFamily="34" charset="0"/>
                          <a:cs typeface="Times New Roman" panose="02020603050405020304" pitchFamily="18" charset="0"/>
                        </a:rPr>
                        <a:t>07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400" dirty="0" smtClean="0">
                          <a:effectLst/>
                          <a:latin typeface="Calibri" panose="020F0502020204030204" pitchFamily="34" charset="0"/>
                          <a:ea typeface="Calibri" panose="020F0502020204030204" pitchFamily="34" charset="0"/>
                          <a:cs typeface="Times New Roman" panose="02020603050405020304" pitchFamily="18" charset="0"/>
                        </a:rPr>
                        <a:t>Resguardo</a:t>
                      </a:r>
                      <a:r>
                        <a:rPr lang="es-MX" sz="1400" baseline="0" dirty="0" smtClean="0">
                          <a:effectLst/>
                          <a:latin typeface="Calibri" panose="020F0502020204030204" pitchFamily="34" charset="0"/>
                          <a:ea typeface="Calibri" panose="020F0502020204030204" pitchFamily="34" charset="0"/>
                          <a:cs typeface="Times New Roman" panose="02020603050405020304" pitchFamily="18" charset="0"/>
                        </a:rPr>
                        <a:t> de mobiliario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961318"/>
                  </a:ext>
                </a:extLst>
              </a:tr>
            </a:tbl>
          </a:graphicData>
        </a:graphic>
      </p:graphicFrame>
    </p:spTree>
    <p:extLst>
      <p:ext uri="{BB962C8B-B14F-4D97-AF65-F5344CB8AC3E}">
        <p14:creationId xmlns:p14="http://schemas.microsoft.com/office/powerpoint/2010/main" val="2839950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solidFill>
                  <a:schemeClr val="tx1"/>
                </a:solidFill>
              </a:rPr>
              <a:t>Actividad: Propuesta de Catálogo de Disposición Documental (por área)</a:t>
            </a:r>
            <a:endParaRPr lang="en-US" b="1" dirty="0">
              <a:solidFill>
                <a:schemeClr val="tx1"/>
              </a:solidFill>
            </a:endParaRPr>
          </a:p>
        </p:txBody>
      </p:sp>
      <p:sp>
        <p:nvSpPr>
          <p:cNvPr id="3" name="Marcador de contenido 2"/>
          <p:cNvSpPr>
            <a:spLocks noGrp="1"/>
          </p:cNvSpPr>
          <p:nvPr>
            <p:ph idx="1"/>
          </p:nvPr>
        </p:nvSpPr>
        <p:spPr/>
        <p:txBody>
          <a:bodyPr/>
          <a:lstStyle/>
          <a:p>
            <a:pPr algn="just"/>
            <a:r>
              <a:rPr lang="es-MX" sz="2800" dirty="0" smtClean="0"/>
              <a:t>-Una vez construido el Cuadro General de Clasificación Archivística por área, se procederá a identificar los valores primarios y secundarios  de cada serie documental.</a:t>
            </a:r>
          </a:p>
          <a:p>
            <a:pPr algn="just"/>
            <a:r>
              <a:rPr lang="es-MX" sz="2800" dirty="0" smtClean="0"/>
              <a:t>-Con base en esta información, se especificará para cada serie documental los plazos de conservación, respetando su ciclo vital.</a:t>
            </a:r>
          </a:p>
          <a:p>
            <a:pPr algn="just"/>
            <a:r>
              <a:rPr lang="es-MX" sz="2800" dirty="0" smtClean="0"/>
              <a:t>-Ejemplo:</a:t>
            </a:r>
            <a:endParaRPr lang="en-US" sz="2800" dirty="0"/>
          </a:p>
        </p:txBody>
      </p:sp>
    </p:spTree>
    <p:extLst>
      <p:ext uri="{BB962C8B-B14F-4D97-AF65-F5344CB8AC3E}">
        <p14:creationId xmlns:p14="http://schemas.microsoft.com/office/powerpoint/2010/main" val="2830660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6962" y="381931"/>
            <a:ext cx="10058400" cy="1449387"/>
          </a:xfrm>
        </p:spPr>
        <p:txBody>
          <a:bodyPr>
            <a:normAutofit/>
          </a:bodyPr>
          <a:lstStyle/>
          <a:p>
            <a:r>
              <a:rPr lang="es-MX" sz="3600" b="1" dirty="0">
                <a:solidFill>
                  <a:schemeClr val="tx1"/>
                </a:solidFill>
              </a:rPr>
              <a:t>Actividad: Propuesta de Catálogo de Disposición Documental </a:t>
            </a:r>
            <a:r>
              <a:rPr lang="es-MX" sz="3600" b="1" dirty="0" smtClean="0">
                <a:solidFill>
                  <a:schemeClr val="tx1"/>
                </a:solidFill>
              </a:rPr>
              <a:t>(ejemplo tomado del Archivo Judicial)</a:t>
            </a:r>
            <a:endParaRPr lang="en-US" sz="36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78500337"/>
              </p:ext>
            </p:extLst>
          </p:nvPr>
        </p:nvGraphicFramePr>
        <p:xfrm>
          <a:off x="1692167" y="2133600"/>
          <a:ext cx="7808068" cy="3428208"/>
        </p:xfrm>
        <a:graphic>
          <a:graphicData uri="http://schemas.openxmlformats.org/drawingml/2006/table">
            <a:tbl>
              <a:tblPr firstRow="1" firstCol="1" bandRow="1"/>
              <a:tblGrid>
                <a:gridCol w="638488">
                  <a:extLst>
                    <a:ext uri="{9D8B030D-6E8A-4147-A177-3AD203B41FA5}">
                      <a16:colId xmlns:a16="http://schemas.microsoft.com/office/drawing/2014/main" val="1947953472"/>
                    </a:ext>
                  </a:extLst>
                </a:gridCol>
                <a:gridCol w="1171908">
                  <a:extLst>
                    <a:ext uri="{9D8B030D-6E8A-4147-A177-3AD203B41FA5}">
                      <a16:colId xmlns:a16="http://schemas.microsoft.com/office/drawing/2014/main" val="4193117336"/>
                    </a:ext>
                  </a:extLst>
                </a:gridCol>
                <a:gridCol w="686246">
                  <a:extLst>
                    <a:ext uri="{9D8B030D-6E8A-4147-A177-3AD203B41FA5}">
                      <a16:colId xmlns:a16="http://schemas.microsoft.com/office/drawing/2014/main" val="895948243"/>
                    </a:ext>
                  </a:extLst>
                </a:gridCol>
                <a:gridCol w="894912">
                  <a:extLst>
                    <a:ext uri="{9D8B030D-6E8A-4147-A177-3AD203B41FA5}">
                      <a16:colId xmlns:a16="http://schemas.microsoft.com/office/drawing/2014/main" val="4245908836"/>
                    </a:ext>
                  </a:extLst>
                </a:gridCol>
                <a:gridCol w="274792">
                  <a:extLst>
                    <a:ext uri="{9D8B030D-6E8A-4147-A177-3AD203B41FA5}">
                      <a16:colId xmlns:a16="http://schemas.microsoft.com/office/drawing/2014/main" val="3528871383"/>
                    </a:ext>
                  </a:extLst>
                </a:gridCol>
                <a:gridCol w="257159">
                  <a:extLst>
                    <a:ext uri="{9D8B030D-6E8A-4147-A177-3AD203B41FA5}">
                      <a16:colId xmlns:a16="http://schemas.microsoft.com/office/drawing/2014/main" val="1872916439"/>
                    </a:ext>
                  </a:extLst>
                </a:gridCol>
                <a:gridCol w="252750">
                  <a:extLst>
                    <a:ext uri="{9D8B030D-6E8A-4147-A177-3AD203B41FA5}">
                      <a16:colId xmlns:a16="http://schemas.microsoft.com/office/drawing/2014/main" val="2995117714"/>
                    </a:ext>
                  </a:extLst>
                </a:gridCol>
                <a:gridCol w="342388">
                  <a:extLst>
                    <a:ext uri="{9D8B030D-6E8A-4147-A177-3AD203B41FA5}">
                      <a16:colId xmlns:a16="http://schemas.microsoft.com/office/drawing/2014/main" val="1197938795"/>
                    </a:ext>
                  </a:extLst>
                </a:gridCol>
                <a:gridCol w="435700">
                  <a:extLst>
                    <a:ext uri="{9D8B030D-6E8A-4147-A177-3AD203B41FA5}">
                      <a16:colId xmlns:a16="http://schemas.microsoft.com/office/drawing/2014/main" val="2721676504"/>
                    </a:ext>
                  </a:extLst>
                </a:gridCol>
                <a:gridCol w="432761">
                  <a:extLst>
                    <a:ext uri="{9D8B030D-6E8A-4147-A177-3AD203B41FA5}">
                      <a16:colId xmlns:a16="http://schemas.microsoft.com/office/drawing/2014/main" val="1714595761"/>
                    </a:ext>
                  </a:extLst>
                </a:gridCol>
                <a:gridCol w="331367">
                  <a:extLst>
                    <a:ext uri="{9D8B030D-6E8A-4147-A177-3AD203B41FA5}">
                      <a16:colId xmlns:a16="http://schemas.microsoft.com/office/drawing/2014/main" val="1004600405"/>
                    </a:ext>
                  </a:extLst>
                </a:gridCol>
                <a:gridCol w="338715">
                  <a:extLst>
                    <a:ext uri="{9D8B030D-6E8A-4147-A177-3AD203B41FA5}">
                      <a16:colId xmlns:a16="http://schemas.microsoft.com/office/drawing/2014/main" val="3593836837"/>
                    </a:ext>
                  </a:extLst>
                </a:gridCol>
                <a:gridCol w="491540">
                  <a:extLst>
                    <a:ext uri="{9D8B030D-6E8A-4147-A177-3AD203B41FA5}">
                      <a16:colId xmlns:a16="http://schemas.microsoft.com/office/drawing/2014/main" val="3851454196"/>
                    </a:ext>
                  </a:extLst>
                </a:gridCol>
                <a:gridCol w="440843">
                  <a:extLst>
                    <a:ext uri="{9D8B030D-6E8A-4147-A177-3AD203B41FA5}">
                      <a16:colId xmlns:a16="http://schemas.microsoft.com/office/drawing/2014/main" val="867694647"/>
                    </a:ext>
                  </a:extLst>
                </a:gridCol>
                <a:gridCol w="818499">
                  <a:extLst>
                    <a:ext uri="{9D8B030D-6E8A-4147-A177-3AD203B41FA5}">
                      <a16:colId xmlns:a16="http://schemas.microsoft.com/office/drawing/2014/main" val="32577115"/>
                    </a:ext>
                  </a:extLst>
                </a:gridCol>
              </a:tblGrid>
              <a:tr h="541296">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Soporte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Valor</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Primario</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Valor</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Secundario</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Plazo conservación (en años)</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Destino final</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888233190"/>
                  </a:ext>
                </a:extLst>
              </a:tr>
              <a:tr h="180432">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Papel</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Electrónico</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A</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L</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F</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Inf</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Test</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err="1">
                          <a:effectLst/>
                          <a:latin typeface="Calibri" panose="020F0502020204030204" pitchFamily="34" charset="0"/>
                          <a:ea typeface="Calibri" panose="020F0502020204030204" pitchFamily="34" charset="0"/>
                          <a:cs typeface="Calibri" panose="020F0502020204030204" pitchFamily="34" charset="0"/>
                        </a:rPr>
                        <a:t>Evid</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AT</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AC</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Total</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Baja</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err="1">
                          <a:effectLst/>
                          <a:latin typeface="Calibri" panose="020F0502020204030204" pitchFamily="34" charset="0"/>
                          <a:ea typeface="Calibri" panose="020F0502020204030204" pitchFamily="34" charset="0"/>
                          <a:cs typeface="Calibri" panose="020F0502020204030204" pitchFamily="34" charset="0"/>
                        </a:rPr>
                        <a:t>Arch</a:t>
                      </a: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err="1">
                          <a:effectLst/>
                          <a:latin typeface="Calibri" panose="020F0502020204030204" pitchFamily="34" charset="0"/>
                          <a:ea typeface="Calibri" panose="020F0502020204030204" pitchFamily="34" charset="0"/>
                          <a:cs typeface="Calibri" panose="020F0502020204030204" pitchFamily="34" charset="0"/>
                        </a:rPr>
                        <a:t>Hist</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7245885"/>
                  </a:ext>
                </a:extLst>
              </a:tr>
              <a:tr h="180432">
                <a:tc>
                  <a:txBody>
                    <a:bodyPr/>
                    <a:lstStyle/>
                    <a:p>
                      <a:pPr>
                        <a:lnSpc>
                          <a:spcPct val="107000"/>
                        </a:lnSpc>
                        <a:spcAft>
                          <a:spcPts val="0"/>
                        </a:spcAft>
                      </a:pPr>
                      <a:r>
                        <a:rPr lang="es-MX" sz="1100" b="1" dirty="0" err="1">
                          <a:effectLst/>
                          <a:latin typeface="Calibri" panose="020F0502020204030204" pitchFamily="34" charset="0"/>
                          <a:ea typeface="Calibri" panose="020F0502020204030204" pitchFamily="34" charset="0"/>
                          <a:cs typeface="Calibri" panose="020F0502020204030204" pitchFamily="34" charset="0"/>
                        </a:rPr>
                        <a:t>PreCod</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Serie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216288"/>
                  </a:ext>
                </a:extLst>
              </a:tr>
              <a:tr h="541296">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01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Disposiciones normativas aplicables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110676"/>
                  </a:ext>
                </a:extLst>
              </a:tr>
              <a:tr h="360864">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Planes y </a:t>
                      </a:r>
                      <a:r>
                        <a:rPr lang="es-MX" sz="1100" dirty="0" smtClean="0">
                          <a:effectLst/>
                          <a:latin typeface="Calibri" panose="020F0502020204030204" pitchFamily="34" charset="0"/>
                          <a:ea typeface="Calibri" panose="020F0502020204030204" pitchFamily="34" charset="0"/>
                          <a:cs typeface="Calibri" panose="020F0502020204030204" pitchFamily="34" charset="0"/>
                        </a:rPr>
                        <a:t>programas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868934"/>
                  </a:ext>
                </a:extLst>
              </a:tr>
              <a:tr h="180432">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Informes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2394937"/>
                  </a:ext>
                </a:extLst>
              </a:tr>
              <a:tr h="541296">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Transparencia y Acceso a la Información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dirty="0">
                          <a:effectLst/>
                          <a:latin typeface="Calibri" panose="020F0502020204030204" pitchFamily="34" charset="0"/>
                          <a:ea typeface="Calibri" panose="020F0502020204030204" pitchFamily="34" charset="0"/>
                          <a:cs typeface="Calibri" panose="020F0502020204030204" pitchFamily="34" charset="0"/>
                        </a:rPr>
                        <a:t> </a:t>
                      </a:r>
                      <a:r>
                        <a:rPr lang="es-MX" sz="1100"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895069"/>
                  </a:ext>
                </a:extLst>
              </a:tr>
              <a:tr h="541296">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Transferencias documentales primarias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547151"/>
                  </a:ext>
                </a:extLst>
              </a:tr>
              <a:tr h="360864">
                <a:tc>
                  <a:txBody>
                    <a:bodyPr/>
                    <a:lstStyle/>
                    <a:p>
                      <a:pPr>
                        <a:lnSpc>
                          <a:spcPct val="107000"/>
                        </a:lnSpc>
                        <a:spcAft>
                          <a:spcPts val="0"/>
                        </a:spcAft>
                      </a:pPr>
                      <a:r>
                        <a:rPr lang="es-MX" sz="1100">
                          <a:effectLst/>
                          <a:latin typeface="Calibri" panose="020F0502020204030204" pitchFamily="34" charset="0"/>
                          <a:ea typeface="Calibri" panose="020F0502020204030204" pitchFamily="34" charset="0"/>
                          <a:cs typeface="Calibri" panose="020F0502020204030204" pitchFamily="34" charset="0"/>
                        </a:rPr>
                        <a:t>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Préstamos documentales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r>
                        <a:rPr lang="es-MX" sz="1100" b="1"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smtClean="0">
                          <a:effectLst/>
                          <a:latin typeface="Calibri" panose="020F0502020204030204" pitchFamily="34" charset="0"/>
                          <a:ea typeface="Calibri" panose="020F0502020204030204" pitchFamily="34" charset="0"/>
                          <a:cs typeface="Calibri" panose="020F0502020204030204" pitchFamily="34"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r>
                        <a:rPr lang="es-MX" sz="1100" b="1" dirty="0" smtClean="0">
                          <a:effectLst/>
                          <a:latin typeface="Calibri" panose="020F0502020204030204" pitchFamily="34" charset="0"/>
                          <a:ea typeface="Calibri" panose="020F0502020204030204" pitchFamily="34" charset="0"/>
                          <a:cs typeface="Calibri" panose="020F0502020204030204" pitchFamily="34" charset="0"/>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s-MX" sz="1100" b="1"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917"/>
                  </a:ext>
                </a:extLst>
              </a:tr>
            </a:tbl>
          </a:graphicData>
        </a:graphic>
      </p:graphicFrame>
    </p:spTree>
    <p:extLst>
      <p:ext uri="{BB962C8B-B14F-4D97-AF65-F5344CB8AC3E}">
        <p14:creationId xmlns:p14="http://schemas.microsoft.com/office/powerpoint/2010/main" val="1414770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ítulo 1"/>
          <p:cNvSpPr>
            <a:spLocks noGrp="1"/>
          </p:cNvSpPr>
          <p:nvPr>
            <p:ph type="title"/>
          </p:nvPr>
        </p:nvSpPr>
        <p:spPr/>
        <p:txBody>
          <a:bodyPr/>
          <a:lstStyle/>
          <a:p>
            <a:pPr eaLnBrk="1" fontAlgn="auto" hangingPunct="1">
              <a:spcAft>
                <a:spcPts val="0"/>
              </a:spcAft>
              <a:defRPr/>
            </a:pPr>
            <a:r>
              <a:rPr lang="es-MX" altLang="en-US" b="1" dirty="0" smtClean="0">
                <a:solidFill>
                  <a:schemeClr val="tx1">
                    <a:lumMod val="75000"/>
                    <a:lumOff val="25000"/>
                  </a:schemeClr>
                </a:solidFill>
              </a:rPr>
              <a:t>Organización</a:t>
            </a:r>
            <a:endParaRPr lang="en-US" altLang="en-US" b="1" dirty="0" smtClean="0">
              <a:solidFill>
                <a:schemeClr val="tx1">
                  <a:lumMod val="75000"/>
                  <a:lumOff val="25000"/>
                </a:schemeClr>
              </a:solidFill>
            </a:endParaRPr>
          </a:p>
        </p:txBody>
      </p:sp>
      <p:sp>
        <p:nvSpPr>
          <p:cNvPr id="72707" name="Marcador de contenido 2"/>
          <p:cNvSpPr>
            <a:spLocks noGrp="1"/>
          </p:cNvSpPr>
          <p:nvPr>
            <p:ph idx="1"/>
          </p:nvPr>
        </p:nvSpPr>
        <p:spPr/>
        <p:txBody>
          <a:bodyPr/>
          <a:lstStyle/>
          <a:p>
            <a:pPr algn="just" eaLnBrk="1" hangingPunct="1"/>
            <a:r>
              <a:rPr lang="es-ES" altLang="es-MX" sz="4400" smtClean="0"/>
              <a:t>Es la ejecución sucesiva y complementaria de tres procesos: clasificar, ordenar y describir.</a:t>
            </a:r>
          </a:p>
          <a:p>
            <a:pPr eaLnBrk="1" hangingPunct="1"/>
            <a:endParaRPr lang="en-US" altLang="en-US" smtClean="0"/>
          </a:p>
        </p:txBody>
      </p:sp>
    </p:spTree>
    <p:extLst>
      <p:ext uri="{BB962C8B-B14F-4D97-AF65-F5344CB8AC3E}">
        <p14:creationId xmlns:p14="http://schemas.microsoft.com/office/powerpoint/2010/main" val="1410698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ítulo 1"/>
          <p:cNvSpPr>
            <a:spLocks noGrp="1"/>
          </p:cNvSpPr>
          <p:nvPr>
            <p:ph type="title"/>
          </p:nvPr>
        </p:nvSpPr>
        <p:spPr/>
        <p:txBody>
          <a:bodyPr/>
          <a:lstStyle/>
          <a:p>
            <a:pPr eaLnBrk="1" fontAlgn="auto" hangingPunct="1">
              <a:spcAft>
                <a:spcPts val="0"/>
              </a:spcAft>
              <a:defRPr/>
            </a:pPr>
            <a:r>
              <a:rPr lang="es-MX" altLang="en-US" b="1" smtClean="0">
                <a:solidFill>
                  <a:schemeClr val="tx1">
                    <a:lumMod val="75000"/>
                    <a:lumOff val="25000"/>
                  </a:schemeClr>
                </a:solidFill>
              </a:rPr>
              <a:t>Organización: Clasificación.</a:t>
            </a:r>
            <a:endParaRPr lang="en-US" altLang="en-US" b="1" smtClean="0">
              <a:solidFill>
                <a:schemeClr val="tx1">
                  <a:lumMod val="75000"/>
                  <a:lumOff val="25000"/>
                </a:schemeClr>
              </a:solidFill>
            </a:endParaRPr>
          </a:p>
        </p:txBody>
      </p:sp>
      <p:sp>
        <p:nvSpPr>
          <p:cNvPr id="73731" name="Marcador de contenido 2"/>
          <p:cNvSpPr>
            <a:spLocks noGrp="1"/>
          </p:cNvSpPr>
          <p:nvPr>
            <p:ph idx="1"/>
          </p:nvPr>
        </p:nvSpPr>
        <p:spPr/>
        <p:txBody>
          <a:bodyPr/>
          <a:lstStyle/>
          <a:p>
            <a:pPr algn="just" eaLnBrk="1" hangingPunct="1"/>
            <a:r>
              <a:rPr lang="es-ES" altLang="es-MX" sz="3600" smtClean="0"/>
              <a:t>La clasificación permite identificar, agrupar y sistematizar, por sus clases y diferencias, a los expedientes de un fondo de archivo. Dicha identificación se realiza con base en su contexto (quién los produjo) y contenido (asunto).</a:t>
            </a:r>
          </a:p>
          <a:p>
            <a:pPr algn="just" eaLnBrk="1" hangingPunct="1"/>
            <a:r>
              <a:rPr lang="es-ES" altLang="es-MX" sz="3600" smtClean="0"/>
              <a:t>Su instrumento es: </a:t>
            </a:r>
            <a:r>
              <a:rPr lang="es-ES" altLang="es-MX" sz="3600" u="sng" smtClean="0"/>
              <a:t>El Cuadro General de Clasificación Archivística.</a:t>
            </a:r>
            <a:endParaRPr lang="es-MX" altLang="es-MX" sz="3600" u="sng" smtClean="0"/>
          </a:p>
          <a:p>
            <a:pPr eaLnBrk="1" hangingPunct="1"/>
            <a:endParaRPr lang="en-US" altLang="en-US" smtClean="0"/>
          </a:p>
        </p:txBody>
      </p:sp>
    </p:spTree>
    <p:extLst>
      <p:ext uri="{BB962C8B-B14F-4D97-AF65-F5344CB8AC3E}">
        <p14:creationId xmlns:p14="http://schemas.microsoft.com/office/powerpoint/2010/main" val="2094768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ítulo 1"/>
          <p:cNvSpPr>
            <a:spLocks noGrp="1"/>
          </p:cNvSpPr>
          <p:nvPr>
            <p:ph type="title"/>
          </p:nvPr>
        </p:nvSpPr>
        <p:spPr/>
        <p:txBody>
          <a:bodyPr/>
          <a:lstStyle/>
          <a:p>
            <a:pPr eaLnBrk="1" fontAlgn="auto" hangingPunct="1">
              <a:spcAft>
                <a:spcPts val="0"/>
              </a:spcAft>
              <a:defRPr/>
            </a:pPr>
            <a:r>
              <a:rPr lang="es-MX" altLang="en-US" sz="4000" b="1" dirty="0" smtClean="0">
                <a:solidFill>
                  <a:schemeClr val="tx1">
                    <a:lumMod val="75000"/>
                    <a:lumOff val="25000"/>
                  </a:schemeClr>
                </a:solidFill>
              </a:rPr>
              <a:t>Cuadro General de Clasificación Archivística (ejemplo)</a:t>
            </a:r>
            <a:endParaRPr lang="en-US" altLang="en-US" sz="4000" b="1" dirty="0" smtClean="0">
              <a:solidFill>
                <a:schemeClr val="tx1">
                  <a:lumMod val="75000"/>
                  <a:lumOff val="25000"/>
                </a:schemeClr>
              </a:solidFill>
            </a:endParaRPr>
          </a:p>
        </p:txBody>
      </p:sp>
      <p:graphicFrame>
        <p:nvGraphicFramePr>
          <p:cNvPr id="4" name="Marcador de contenido 3"/>
          <p:cNvGraphicFramePr>
            <a:graphicFrameLocks noGrp="1"/>
          </p:cNvGraphicFramePr>
          <p:nvPr>
            <p:ph idx="1"/>
          </p:nvPr>
        </p:nvGraphicFramePr>
        <p:xfrm>
          <a:off x="1198563" y="2767013"/>
          <a:ext cx="9259887" cy="2468565"/>
        </p:xfrm>
        <a:graphic>
          <a:graphicData uri="http://schemas.openxmlformats.org/drawingml/2006/table">
            <a:tbl>
              <a:tblPr/>
              <a:tblGrid>
                <a:gridCol w="828489">
                  <a:extLst>
                    <a:ext uri="{9D8B030D-6E8A-4147-A177-3AD203B41FA5}">
                      <a16:colId xmlns:a16="http://schemas.microsoft.com/office/drawing/2014/main" val="20000"/>
                    </a:ext>
                  </a:extLst>
                </a:gridCol>
                <a:gridCol w="1717601">
                  <a:extLst>
                    <a:ext uri="{9D8B030D-6E8A-4147-A177-3AD203B41FA5}">
                      <a16:colId xmlns:a16="http://schemas.microsoft.com/office/drawing/2014/main" val="20001"/>
                    </a:ext>
                  </a:extLst>
                </a:gridCol>
                <a:gridCol w="1030561">
                  <a:extLst>
                    <a:ext uri="{9D8B030D-6E8A-4147-A177-3AD203B41FA5}">
                      <a16:colId xmlns:a16="http://schemas.microsoft.com/office/drawing/2014/main" val="20002"/>
                    </a:ext>
                  </a:extLst>
                </a:gridCol>
                <a:gridCol w="4000998">
                  <a:extLst>
                    <a:ext uri="{9D8B030D-6E8A-4147-A177-3AD203B41FA5}">
                      <a16:colId xmlns:a16="http://schemas.microsoft.com/office/drawing/2014/main" val="20003"/>
                    </a:ext>
                  </a:extLst>
                </a:gridCol>
                <a:gridCol w="1682238">
                  <a:extLst>
                    <a:ext uri="{9D8B030D-6E8A-4147-A177-3AD203B41FA5}">
                      <a16:colId xmlns:a16="http://schemas.microsoft.com/office/drawing/2014/main" val="20004"/>
                    </a:ext>
                  </a:extLst>
                </a:gridCol>
              </a:tblGrid>
              <a:tr h="161924">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ctr"/>
                      <a:r>
                        <a:rPr lang="en-US" sz="1000" b="1" i="0" u="none" strike="noStrike" dirty="0">
                          <a:effectLst/>
                          <a:latin typeface="Arial" panose="020B0604020202020204" pitchFamily="34" charset="0"/>
                        </a:rPr>
                        <a:t>FONDO:</a:t>
                      </a:r>
                    </a:p>
                  </a:txBody>
                  <a:tcPr marL="9525" marR="9525" marT="9524" marB="0" anchor="ctr">
                    <a:lnL>
                      <a:noFill/>
                    </a:lnL>
                    <a:lnR>
                      <a:noFill/>
                    </a:lnR>
                    <a:lnT>
                      <a:noFill/>
                    </a:lnT>
                    <a:lnB>
                      <a:noFill/>
                    </a:lnB>
                  </a:tcPr>
                </a:tc>
                <a:tc gridSpan="3">
                  <a:txBody>
                    <a:bodyPr/>
                    <a:lstStyle/>
                    <a:p>
                      <a:pPr algn="l" fontAlgn="ctr"/>
                      <a:r>
                        <a:rPr lang="es-ES" sz="1000" b="1" i="0" u="none" strike="noStrike">
                          <a:effectLst/>
                          <a:latin typeface="Arial" panose="020B0604020202020204" pitchFamily="34" charset="0"/>
                        </a:rPr>
                        <a:t>CONSEJO DE LA JUDICATURA DEL PODER JUDICIAL DEL ESTADO</a:t>
                      </a:r>
                    </a:p>
                  </a:txBody>
                  <a:tcPr marL="9525" marR="9525" marT="9524"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1924">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ctr"/>
                      <a:r>
                        <a:rPr lang="en-US" sz="1000" b="1" i="0" u="none" strike="noStrike">
                          <a:effectLst/>
                          <a:latin typeface="Arial" panose="020B0604020202020204" pitchFamily="34" charset="0"/>
                        </a:rPr>
                        <a:t>CÓDIGO: 02F</a:t>
                      </a:r>
                    </a:p>
                  </a:txBody>
                  <a:tcPr marL="9525" marR="9525" marT="9524" marB="0" anchor="ctr">
                    <a:lnL>
                      <a:noFill/>
                    </a:lnL>
                    <a:lnR>
                      <a:noFill/>
                    </a:lnR>
                    <a:lnT>
                      <a:noFill/>
                    </a:lnT>
                    <a:lnB>
                      <a:noFill/>
                    </a:lnB>
                  </a:tcPr>
                </a:tc>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extLst>
                  <a:ext uri="{0D108BD9-81ED-4DB2-BD59-A6C34878D82A}">
                    <a16:rowId xmlns:a16="http://schemas.microsoft.com/office/drawing/2014/main" val="10001"/>
                  </a:ext>
                </a:extLst>
              </a:tr>
              <a:tr h="192404">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extLst>
                  <a:ext uri="{0D108BD9-81ED-4DB2-BD59-A6C34878D82A}">
                    <a16:rowId xmlns:a16="http://schemas.microsoft.com/office/drawing/2014/main" val="10002"/>
                  </a:ext>
                </a:extLst>
              </a:tr>
              <a:tr h="161924">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a:noFill/>
                    </a:lnB>
                  </a:tcPr>
                </a:tc>
                <a:tc gridSpan="3">
                  <a:txBody>
                    <a:bodyPr/>
                    <a:lstStyle/>
                    <a:p>
                      <a:pPr algn="l" fontAlgn="b"/>
                      <a:r>
                        <a:rPr lang="es-ES" sz="1000" b="1" i="0" u="none" strike="noStrike" dirty="0">
                          <a:effectLst/>
                          <a:latin typeface="Arial" panose="020B0604020202020204" pitchFamily="34" charset="0"/>
                        </a:rPr>
                        <a:t>SERIES DERIVADAS DE LAS SECCIONES SUSTANTIVAS</a:t>
                      </a:r>
                    </a:p>
                  </a:txBody>
                  <a:tcPr marL="9525" marR="9525" marT="9524"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a:noFill/>
                    </a:lnB>
                  </a:tcPr>
                </a:tc>
                <a:extLst>
                  <a:ext uri="{0D108BD9-81ED-4DB2-BD59-A6C34878D82A}">
                    <a16:rowId xmlns:a16="http://schemas.microsoft.com/office/drawing/2014/main" val="10003"/>
                  </a:ext>
                </a:extLst>
              </a:tr>
              <a:tr h="161924">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effectLst/>
                        <a:latin typeface="Arial" panose="020B0604020202020204" pitchFamily="34" charset="0"/>
                      </a:endParaRPr>
                    </a:p>
                  </a:txBody>
                  <a:tcPr marL="9525" marR="9525" marT="95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5" marR="9525" marT="9524"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1894">
                <a:tc>
                  <a:txBody>
                    <a:bodyPr/>
                    <a:lstStyle/>
                    <a:p>
                      <a:pPr algn="ctr" fontAlgn="ctr"/>
                      <a:r>
                        <a:rPr lang="en-US" sz="900" b="1" i="0" u="none" strike="noStrike">
                          <a:effectLst/>
                          <a:latin typeface="Arial" panose="020B0604020202020204" pitchFamily="34" charset="0"/>
                        </a:rPr>
                        <a:t>CODIGO</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a:effectLst/>
                          <a:latin typeface="Arial" panose="020B0604020202020204" pitchFamily="34" charset="0"/>
                        </a:rPr>
                        <a:t>SECCIÓN</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1" i="0" u="none" strike="noStrike">
                          <a:effectLst/>
                          <a:latin typeface="Arial" panose="020B0604020202020204" pitchFamily="34" charset="0"/>
                        </a:rPr>
                        <a:t>CODIGO</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2">
                  <a:txBody>
                    <a:bodyPr/>
                    <a:lstStyle/>
                    <a:p>
                      <a:pPr algn="ctr" fontAlgn="b"/>
                      <a:r>
                        <a:rPr lang="en-US" sz="900" b="1" i="0" u="none" strike="noStrike">
                          <a:effectLst/>
                          <a:latin typeface="Arial" panose="020B0604020202020204" pitchFamily="34" charset="0"/>
                        </a:rPr>
                        <a:t>SERIE</a:t>
                      </a:r>
                    </a:p>
                  </a:txBody>
                  <a:tcPr marL="9525" marR="9525" marT="952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extLst>
                  <a:ext uri="{0D108BD9-81ED-4DB2-BD59-A6C34878D82A}">
                    <a16:rowId xmlns:a16="http://schemas.microsoft.com/office/drawing/2014/main" val="10005"/>
                  </a:ext>
                </a:extLst>
              </a:tr>
              <a:tr h="257127">
                <a:tc>
                  <a:txBody>
                    <a:bodyPr/>
                    <a:lstStyle/>
                    <a:p>
                      <a:pPr algn="ctr" fontAlgn="ctr"/>
                      <a:r>
                        <a:rPr lang="en-US" sz="900" b="1" i="0" u="none" strike="noStrike">
                          <a:effectLst/>
                          <a:latin typeface="Arial" panose="020B0604020202020204" pitchFamily="34" charset="0"/>
                        </a:rPr>
                        <a:t>01S</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effectLst/>
                          <a:latin typeface="Arial" panose="020B0604020202020204" pitchFamily="34" charset="0"/>
                        </a:rPr>
                        <a:t>JUSTICIA PENAL</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0" i="0" u="none" strike="noStrike">
                          <a:effectLst/>
                          <a:latin typeface="Arial" panose="020B0604020202020204" pitchFamily="34" charset="0"/>
                        </a:rPr>
                        <a:t> </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6"/>
                  </a:ext>
                </a:extLst>
              </a:tr>
              <a:tr h="199987">
                <a:tc>
                  <a:txBody>
                    <a:bodyPr/>
                    <a:lstStyle/>
                    <a:p>
                      <a:pPr algn="ctr" fontAlgn="ctr"/>
                      <a:r>
                        <a:rPr lang="en-US" sz="900" b="1" i="0" u="none" strike="noStrike">
                          <a:effectLst/>
                          <a:latin typeface="Arial" panose="020B0604020202020204" pitchFamily="34" charset="0"/>
                        </a:rPr>
                        <a:t> </a:t>
                      </a:r>
                    </a:p>
                  </a:txBody>
                  <a:tcPr marL="9525" marR="9525" marT="952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a:effectLst/>
                          <a:latin typeface="Arial" panose="020B0604020202020204" pitchFamily="34" charset="0"/>
                        </a:rPr>
                        <a:t> </a:t>
                      </a:r>
                    </a:p>
                  </a:txBody>
                  <a:tcPr marL="9525" marR="9525" marT="952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0" i="0" u="none" strike="noStrike">
                          <a:effectLst/>
                          <a:latin typeface="Arial" panose="020B0604020202020204" pitchFamily="34" charset="0"/>
                        </a:rPr>
                        <a:t>01S.01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s-ES" sz="900" b="0" i="0" u="none" strike="noStrike">
                          <a:effectLst/>
                          <a:latin typeface="Arial" panose="020B0604020202020204" pitchFamily="34" charset="0"/>
                        </a:rPr>
                        <a:t>Actas de visita de la superioridad</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7"/>
                  </a:ext>
                </a:extLst>
              </a:tr>
              <a:tr h="199987">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01S.02</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0" i="0" u="none" strike="noStrike">
                          <a:effectLst/>
                          <a:latin typeface="Arial" panose="020B0604020202020204" pitchFamily="34" charset="0"/>
                        </a:rPr>
                        <a:t>Amparos exploratorios de respuesta negativa</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8"/>
                  </a:ext>
                </a:extLst>
              </a:tr>
              <a:tr h="161894">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01S.03</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0" i="0" u="none" strike="noStrike">
                          <a:effectLst/>
                          <a:latin typeface="Arial" panose="020B0604020202020204" pitchFamily="34" charset="0"/>
                        </a:rPr>
                        <a:t>Despachos</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9"/>
                  </a:ext>
                </a:extLst>
              </a:tr>
              <a:tr h="161894">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01S.04</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s-ES" sz="900" b="0" i="0" u="none" strike="noStrike">
                          <a:effectLst/>
                          <a:latin typeface="Arial" panose="020B0604020202020204" pitchFamily="34" charset="0"/>
                        </a:rPr>
                        <a:t>Estadísticas mensuales requeridas por el INEGI</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10"/>
                  </a:ext>
                </a:extLst>
              </a:tr>
              <a:tr h="161894">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01S.05</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s-ES" sz="900" b="0" i="0" u="none" strike="noStrike">
                          <a:effectLst/>
                          <a:latin typeface="Arial" panose="020B0604020202020204" pitchFamily="34" charset="0"/>
                        </a:rPr>
                        <a:t>Exhortos remitidos a su lugar de origen</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11"/>
                  </a:ext>
                </a:extLst>
              </a:tr>
              <a:tr h="161894">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01S.06</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0" i="0" u="none" strike="noStrike">
                          <a:effectLst/>
                          <a:latin typeface="Arial" panose="020B0604020202020204" pitchFamily="34" charset="0"/>
                        </a:rPr>
                        <a:t>Expedientes jurisdiccionales en duplicado</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12"/>
                  </a:ext>
                </a:extLst>
              </a:tr>
              <a:tr h="161894">
                <a:tc>
                  <a:txBody>
                    <a:bodyPr/>
                    <a:lstStyle/>
                    <a:p>
                      <a:pPr algn="l" fontAlgn="b"/>
                      <a:endParaRPr lang="en-US" sz="900" b="0" i="0" u="none" strike="noStrike">
                        <a:effectLst/>
                        <a:latin typeface="Arial" panose="020B0604020202020204" pitchFamily="34" charset="0"/>
                      </a:endParaRPr>
                    </a:p>
                  </a:txBody>
                  <a:tcPr marL="9525" marR="9525" marT="9524" marB="0" anchor="b">
                    <a:lnL>
                      <a:noFill/>
                    </a:lnL>
                    <a:lnR>
                      <a:noFill/>
                    </a:lnR>
                    <a:lnT>
                      <a:noFill/>
                    </a:lnT>
                    <a:lnB>
                      <a:noFill/>
                    </a:lnB>
                  </a:tcPr>
                </a:tc>
                <a:tc>
                  <a:txBody>
                    <a:bodyPr/>
                    <a:lstStyle/>
                    <a:p>
                      <a:pPr algn="l" fontAlgn="b"/>
                      <a:r>
                        <a:rPr lang="en-US" sz="900" b="0" i="0" u="none" strike="noStrike" dirty="0">
                          <a:effectLst/>
                          <a:latin typeface="Arial" panose="020B0604020202020204" pitchFamily="34" charset="0"/>
                        </a:rPr>
                        <a:t> </a:t>
                      </a:r>
                    </a:p>
                  </a:txBody>
                  <a:tcPr marL="9525" marR="9525" marT="952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0" i="0" u="none" strike="noStrike">
                          <a:effectLst/>
                          <a:latin typeface="Arial" panose="020B0604020202020204" pitchFamily="34" charset="0"/>
                        </a:rPr>
                        <a:t>01S.07</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900" b="0" i="0" u="none" strike="noStrike" dirty="0" err="1">
                          <a:effectLst/>
                          <a:latin typeface="Arial" panose="020B0604020202020204" pitchFamily="34" charset="0"/>
                        </a:rPr>
                        <a:t>Expedientes</a:t>
                      </a:r>
                      <a:r>
                        <a:rPr lang="en-US" sz="900" b="0" i="0" u="none" strike="noStrike" dirty="0">
                          <a:effectLst/>
                          <a:latin typeface="Arial" panose="020B0604020202020204" pitchFamily="34" charset="0"/>
                        </a:rPr>
                        <a:t> </a:t>
                      </a:r>
                      <a:r>
                        <a:rPr lang="en-US" sz="900" b="0" i="0" u="none" strike="noStrike" dirty="0" err="1">
                          <a:effectLst/>
                          <a:latin typeface="Arial" panose="020B0604020202020204" pitchFamily="34" charset="0"/>
                        </a:rPr>
                        <a:t>jurisdiccionales</a:t>
                      </a:r>
                      <a:r>
                        <a:rPr lang="en-US" sz="900" b="0" i="0" u="none" strike="noStrike" dirty="0">
                          <a:effectLst/>
                          <a:latin typeface="Arial" panose="020B0604020202020204" pitchFamily="34" charset="0"/>
                        </a:rPr>
                        <a:t> </a:t>
                      </a:r>
                      <a:r>
                        <a:rPr lang="en-US" sz="900" b="0" i="0" u="none" strike="noStrike" dirty="0" err="1">
                          <a:effectLst/>
                          <a:latin typeface="Arial" panose="020B0604020202020204" pitchFamily="34" charset="0"/>
                        </a:rPr>
                        <a:t>originales</a:t>
                      </a:r>
                      <a:endParaRPr lang="en-US" sz="900" b="0" i="0" u="none" strike="noStrike" dirty="0">
                        <a:effectLst/>
                        <a:latin typeface="Arial" panose="020B0604020202020204" pitchFamily="34" charset="0"/>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746868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ítulo 1"/>
          <p:cNvSpPr>
            <a:spLocks noGrp="1"/>
          </p:cNvSpPr>
          <p:nvPr>
            <p:ph type="title"/>
          </p:nvPr>
        </p:nvSpPr>
        <p:spPr/>
        <p:txBody>
          <a:bodyPr/>
          <a:lstStyle/>
          <a:p>
            <a:pPr eaLnBrk="1" fontAlgn="auto" hangingPunct="1">
              <a:spcAft>
                <a:spcPts val="0"/>
              </a:spcAft>
              <a:defRPr/>
            </a:pPr>
            <a:r>
              <a:rPr lang="es-MX" altLang="en-US" b="1" smtClean="0">
                <a:solidFill>
                  <a:schemeClr val="tx1">
                    <a:lumMod val="75000"/>
                    <a:lumOff val="25000"/>
                  </a:schemeClr>
                </a:solidFill>
              </a:rPr>
              <a:t>Organización: Ordenación.</a:t>
            </a:r>
            <a:endParaRPr lang="en-US" altLang="en-US" b="1" smtClean="0">
              <a:solidFill>
                <a:schemeClr val="tx1">
                  <a:lumMod val="75000"/>
                  <a:lumOff val="25000"/>
                </a:schemeClr>
              </a:solidFill>
            </a:endParaRPr>
          </a:p>
        </p:txBody>
      </p:sp>
      <p:sp>
        <p:nvSpPr>
          <p:cNvPr id="75779" name="Marcador de contenido 2"/>
          <p:cNvSpPr>
            <a:spLocks noGrp="1"/>
          </p:cNvSpPr>
          <p:nvPr>
            <p:ph idx="1"/>
          </p:nvPr>
        </p:nvSpPr>
        <p:spPr/>
        <p:txBody>
          <a:bodyPr/>
          <a:lstStyle/>
          <a:p>
            <a:pPr algn="just" eaLnBrk="1" hangingPunct="1"/>
            <a:r>
              <a:rPr lang="es-ES" altLang="es-MX" sz="3200" smtClean="0"/>
              <a:t>Hace referencia al </a:t>
            </a:r>
            <a:r>
              <a:rPr lang="es-MX" altLang="es-MX" sz="3200" smtClean="0"/>
              <a:t>método de ubicación física (topográfica) de los expedientes en los depósitos de archivo, a través de la elección de un determinado criterio de orden.</a:t>
            </a:r>
          </a:p>
          <a:p>
            <a:pPr algn="just" eaLnBrk="1" hangingPunct="1"/>
            <a:r>
              <a:rPr lang="es-ES" altLang="es-MX" sz="3200" smtClean="0"/>
              <a:t>Es una acción complementaria a la clasificación, y hace referencia al orden físico en que son colocados los expedientes (e.g. juzgado/año/número; juzgado/año/asunto).</a:t>
            </a:r>
          </a:p>
          <a:p>
            <a:pPr algn="just" eaLnBrk="1" hangingPunct="1"/>
            <a:r>
              <a:rPr lang="es-ES" altLang="es-MX" sz="3200" smtClean="0"/>
              <a:t>Su instrumento: </a:t>
            </a:r>
            <a:r>
              <a:rPr lang="es-ES" altLang="es-MX" sz="3200" i="1" smtClean="0"/>
              <a:t>Mapa Topográfico</a:t>
            </a:r>
            <a:r>
              <a:rPr lang="es-ES" altLang="es-MX" sz="3200" smtClean="0"/>
              <a:t>.</a:t>
            </a:r>
            <a:endParaRPr lang="es-MX" altLang="es-MX" sz="3200" smtClean="0"/>
          </a:p>
          <a:p>
            <a:pPr eaLnBrk="1" hangingPunct="1"/>
            <a:endParaRPr lang="en-US" altLang="en-US" smtClean="0"/>
          </a:p>
        </p:txBody>
      </p:sp>
    </p:spTree>
    <p:extLst>
      <p:ext uri="{BB962C8B-B14F-4D97-AF65-F5344CB8AC3E}">
        <p14:creationId xmlns:p14="http://schemas.microsoft.com/office/powerpoint/2010/main" val="3060933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en-US" b="1" dirty="0" err="1" smtClean="0"/>
              <a:t>Valoración</a:t>
            </a:r>
            <a:r>
              <a:rPr lang="en-US" b="1" dirty="0" smtClean="0"/>
              <a:t> documental</a:t>
            </a:r>
            <a:endParaRPr lang="en-US" b="1" dirty="0"/>
          </a:p>
        </p:txBody>
      </p:sp>
      <p:sp>
        <p:nvSpPr>
          <p:cNvPr id="76803" name="Marcador de contenido 2"/>
          <p:cNvSpPr>
            <a:spLocks noGrp="1"/>
          </p:cNvSpPr>
          <p:nvPr>
            <p:ph idx="1"/>
          </p:nvPr>
        </p:nvSpPr>
        <p:spPr/>
        <p:txBody>
          <a:bodyPr/>
          <a:lstStyle/>
          <a:p>
            <a:pPr algn="just"/>
            <a:r>
              <a:rPr lang="es-ES" altLang="en-US" sz="2400" smtClean="0"/>
              <a:t>Es el proceso de identificación y asignación de valores administrativos, legales y fiscales, aplicados a las </a:t>
            </a:r>
            <a:r>
              <a:rPr lang="es-ES" altLang="en-US" sz="2400" i="1" smtClean="0"/>
              <a:t>series documentales</a:t>
            </a:r>
            <a:r>
              <a:rPr lang="es-ES" altLang="en-US" sz="2400" smtClean="0"/>
              <a:t> de un Archivo y, consecuentemente, a los expedientes que conformen a cada serie.</a:t>
            </a:r>
          </a:p>
          <a:p>
            <a:pPr algn="just"/>
            <a:r>
              <a:rPr lang="es-ES" altLang="en-US" sz="2400" smtClean="0"/>
              <a:t>De conformidad con la LGA, es la actividad que consiste en el análisis e identificación de los valores documentales; es decir, el estudio de la condición de los documentos que les confiere características específicas en los archivos de trámite o concentración, o evidenciales, testimoniales e informativos para los documentos históricos, con la finalidad de establecer criterios, vigencias documentales y, en su caso, plazos de conservación, así como para la disposición documental (LGA, artículo 4, fracción LIX). </a:t>
            </a:r>
          </a:p>
        </p:txBody>
      </p:sp>
    </p:spTree>
    <p:extLst>
      <p:ext uri="{BB962C8B-B14F-4D97-AF65-F5344CB8AC3E}">
        <p14:creationId xmlns:p14="http://schemas.microsoft.com/office/powerpoint/2010/main" val="151837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es-MX" b="1" dirty="0" smtClean="0"/>
              <a:t>Valoración documental</a:t>
            </a:r>
            <a:endParaRPr lang="en-US" b="1" dirty="0"/>
          </a:p>
        </p:txBody>
      </p:sp>
      <p:sp>
        <p:nvSpPr>
          <p:cNvPr id="77827" name="Marcador de contenido 2"/>
          <p:cNvSpPr>
            <a:spLocks noGrp="1"/>
          </p:cNvSpPr>
          <p:nvPr>
            <p:ph idx="1"/>
          </p:nvPr>
        </p:nvSpPr>
        <p:spPr/>
        <p:txBody>
          <a:bodyPr/>
          <a:lstStyle/>
          <a:p>
            <a:r>
              <a:rPr lang="es-ES" altLang="en-US" sz="2800" smtClean="0"/>
              <a:t>Como puede advertirse, el proceso de valoración está íntimamente relacionado con la </a:t>
            </a:r>
            <a:r>
              <a:rPr lang="es-ES" altLang="en-US" sz="2800" i="1" smtClean="0"/>
              <a:t>vigencia documental.</a:t>
            </a:r>
          </a:p>
          <a:p>
            <a:r>
              <a:rPr lang="es-ES" altLang="en-US" sz="2800" smtClean="0"/>
              <a:t>Vigencia documental: Se define como el periodo durante el cual un documento de archivo mantiene sus valores administrativos, legales, fiscales o contables, de conformidad con las disposiciones jurídicas vigentes y aplicables (LGA, artículo 4, fracción LX).</a:t>
            </a:r>
          </a:p>
          <a:p>
            <a:endParaRPr lang="en-US" altLang="en-US" sz="2400" smtClean="0"/>
          </a:p>
          <a:p>
            <a:endParaRPr lang="en-US" altLang="en-US" smtClean="0"/>
          </a:p>
        </p:txBody>
      </p:sp>
    </p:spTree>
    <p:extLst>
      <p:ext uri="{BB962C8B-B14F-4D97-AF65-F5344CB8AC3E}">
        <p14:creationId xmlns:p14="http://schemas.microsoft.com/office/powerpoint/2010/main" val="325262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idx="4294967295"/>
          </p:nvPr>
        </p:nvSpPr>
        <p:spPr/>
        <p:txBody>
          <a:bodyPr anchor="ctr"/>
          <a:lstStyle/>
          <a:p>
            <a:pPr>
              <a:defRPr/>
            </a:pPr>
            <a:r>
              <a:rPr lang="es-ES" altLang="en-US" b="1" dirty="0"/>
              <a:t>Objetivos de la Valoración</a:t>
            </a:r>
            <a:endParaRPr lang="es-MX" altLang="en-US" b="1" dirty="0"/>
          </a:p>
        </p:txBody>
      </p:sp>
      <p:sp>
        <p:nvSpPr>
          <p:cNvPr id="78851" name="2 Marcador de contenido"/>
          <p:cNvSpPr>
            <a:spLocks noGrp="1"/>
          </p:cNvSpPr>
          <p:nvPr>
            <p:ph idx="4294967295"/>
          </p:nvPr>
        </p:nvSpPr>
        <p:spPr/>
        <p:txBody>
          <a:bodyPr/>
          <a:lstStyle/>
          <a:p>
            <a:pPr marL="273050" indent="-273050" algn="just">
              <a:spcBef>
                <a:spcPts val="575"/>
              </a:spcBef>
              <a:buFont typeface="Calibri" panose="020F0502020204030204" pitchFamily="34" charset="0"/>
              <a:buNone/>
            </a:pPr>
            <a:r>
              <a:rPr lang="es-MX" altLang="en-US" smtClean="0"/>
              <a:t>	</a:t>
            </a:r>
            <a:r>
              <a:rPr lang="es-MX" altLang="en-US" sz="2400" smtClean="0"/>
              <a:t>-Determinar los plazos de conservación o vigencia de los expedientes y series, de conformidad con sus valores primarios y secundarios.</a:t>
            </a:r>
          </a:p>
          <a:p>
            <a:pPr marL="273050" indent="-273050" algn="just">
              <a:spcBef>
                <a:spcPts val="575"/>
              </a:spcBef>
              <a:buFont typeface="Calibri" panose="020F0502020204030204" pitchFamily="34" charset="0"/>
              <a:buNone/>
            </a:pPr>
            <a:r>
              <a:rPr lang="es-MX" altLang="en-US" sz="2400" smtClean="0"/>
              <a:t>	-Posibilitar la circulación de la información archivística dentro del sistema institucional de Archivos.</a:t>
            </a:r>
          </a:p>
          <a:p>
            <a:pPr marL="273050" indent="-273050" algn="just">
              <a:spcBef>
                <a:spcPts val="575"/>
              </a:spcBef>
              <a:buFont typeface="Calibri" panose="020F0502020204030204" pitchFamily="34" charset="0"/>
              <a:buNone/>
            </a:pPr>
            <a:r>
              <a:rPr lang="es-MX" altLang="en-US" sz="2400" smtClean="0"/>
              <a:t>	-Determinar el destino final, esto es, la disposición documental, de los expedientes y series, una vez que concluyen sus vigencias, con el fin de seleccionar la información histórica de las instituciones o proceder a su depuración definitiva en caso de que no tenga valores secundarios que ameriten su conservación permanente en un Archivo Histórico.</a:t>
            </a:r>
          </a:p>
          <a:p>
            <a:pPr marL="273050" indent="-273050" algn="just">
              <a:spcBef>
                <a:spcPts val="575"/>
              </a:spcBef>
              <a:buFont typeface="Calibri" panose="020F0502020204030204" pitchFamily="34" charset="0"/>
              <a:buNone/>
            </a:pPr>
            <a:r>
              <a:rPr lang="es-ES" altLang="en-US" sz="2400" smtClean="0"/>
              <a:t>	Su instrumento es el </a:t>
            </a:r>
            <a:r>
              <a:rPr lang="es-ES" altLang="en-US" sz="2400" u="sng" smtClean="0"/>
              <a:t>Catálogo de Disposición Documental</a:t>
            </a:r>
            <a:r>
              <a:rPr lang="es-ES" altLang="en-US" sz="2400" smtClean="0"/>
              <a:t>.</a:t>
            </a:r>
          </a:p>
          <a:p>
            <a:pPr marL="273050" indent="-273050" algn="just">
              <a:spcBef>
                <a:spcPts val="575"/>
              </a:spcBef>
              <a:buFont typeface="Calibri" panose="020F0502020204030204" pitchFamily="34" charset="0"/>
              <a:buNone/>
            </a:pPr>
            <a:endParaRPr lang="es-MX" altLang="en-US" sz="2400" smtClean="0"/>
          </a:p>
          <a:p>
            <a:pPr marL="273050" indent="-273050" algn="just">
              <a:spcBef>
                <a:spcPts val="575"/>
              </a:spcBef>
              <a:buFont typeface="Calibri" panose="020F0502020204030204" pitchFamily="34" charset="0"/>
              <a:buNone/>
            </a:pPr>
            <a:endParaRPr lang="es-MX" altLang="en-US" smtClean="0"/>
          </a:p>
          <a:p>
            <a:pPr marL="273050" indent="-273050"/>
            <a:endParaRPr lang="es-MX" altLang="en-US" smtClean="0"/>
          </a:p>
        </p:txBody>
      </p:sp>
      <p:sp>
        <p:nvSpPr>
          <p:cNvPr id="4" name="3 Marcador de número de diapositiva"/>
          <p:cNvSpPr>
            <a:spLocks noGrp="1"/>
          </p:cNvSpPr>
          <p:nvPr>
            <p:ph type="sldNum" sz="quarter" idx="12"/>
          </p:nvPr>
        </p:nvSpPr>
        <p:spPr>
          <a:xfrm>
            <a:off x="8077200" y="6356350"/>
            <a:ext cx="2133600" cy="365125"/>
          </a:xfr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573F0B-1707-4124-B84A-A9F06881C236}" type="slidenum">
              <a:rPr kumimoji="0" lang="es-MX" altLang="en-US" sz="1050" b="0" i="0" u="none" strike="noStrike" kern="1200" cap="none" spc="0" normalizeH="0" baseline="0" noProof="0">
                <a:ln>
                  <a:noFill/>
                </a:ln>
                <a:solidFill>
                  <a:srgbClr val="898989"/>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s-MX" altLang="en-US" sz="1050" b="0" i="0" u="none" strike="noStrike" kern="1200" cap="none" spc="0" normalizeH="0" baseline="0" noProof="0">
              <a:ln>
                <a:noFill/>
              </a:ln>
              <a:solidFill>
                <a:srgbClr val="89898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06994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defRPr/>
            </a:pPr>
            <a:r>
              <a:rPr lang="es-MX" sz="4400" b="1" dirty="0" smtClean="0"/>
              <a:t>Catálogo de Disposición Documental (ejemplo actual)</a:t>
            </a:r>
            <a:endParaRPr lang="en-US" sz="4400" b="1" dirty="0"/>
          </a:p>
        </p:txBody>
      </p:sp>
      <p:graphicFrame>
        <p:nvGraphicFramePr>
          <p:cNvPr id="4" name="Marcador de contenido 3"/>
          <p:cNvGraphicFramePr>
            <a:graphicFrameLocks noGrp="1"/>
          </p:cNvGraphicFramePr>
          <p:nvPr>
            <p:ph idx="1"/>
          </p:nvPr>
        </p:nvGraphicFramePr>
        <p:xfrm>
          <a:off x="1428750" y="2217738"/>
          <a:ext cx="9726611" cy="3363911"/>
        </p:xfrm>
        <a:graphic>
          <a:graphicData uri="http://schemas.openxmlformats.org/drawingml/2006/table">
            <a:tbl>
              <a:tblPr/>
              <a:tblGrid>
                <a:gridCol w="627380">
                  <a:extLst>
                    <a:ext uri="{9D8B030D-6E8A-4147-A177-3AD203B41FA5}">
                      <a16:colId xmlns:a16="http://schemas.microsoft.com/office/drawing/2014/main" val="899797043"/>
                    </a:ext>
                  </a:extLst>
                </a:gridCol>
                <a:gridCol w="1406043">
                  <a:extLst>
                    <a:ext uri="{9D8B030D-6E8A-4147-A177-3AD203B41FA5}">
                      <a16:colId xmlns:a16="http://schemas.microsoft.com/office/drawing/2014/main" val="2937967539"/>
                    </a:ext>
                  </a:extLst>
                </a:gridCol>
                <a:gridCol w="627380">
                  <a:extLst>
                    <a:ext uri="{9D8B030D-6E8A-4147-A177-3AD203B41FA5}">
                      <a16:colId xmlns:a16="http://schemas.microsoft.com/office/drawing/2014/main" val="1746619042"/>
                    </a:ext>
                  </a:extLst>
                </a:gridCol>
                <a:gridCol w="3879966">
                  <a:extLst>
                    <a:ext uri="{9D8B030D-6E8A-4147-A177-3AD203B41FA5}">
                      <a16:colId xmlns:a16="http://schemas.microsoft.com/office/drawing/2014/main" val="2967280711"/>
                    </a:ext>
                  </a:extLst>
                </a:gridCol>
                <a:gridCol w="338162">
                  <a:extLst>
                    <a:ext uri="{9D8B030D-6E8A-4147-A177-3AD203B41FA5}">
                      <a16:colId xmlns:a16="http://schemas.microsoft.com/office/drawing/2014/main" val="450646971"/>
                    </a:ext>
                  </a:extLst>
                </a:gridCol>
                <a:gridCol w="373758">
                  <a:extLst>
                    <a:ext uri="{9D8B030D-6E8A-4147-A177-3AD203B41FA5}">
                      <a16:colId xmlns:a16="http://schemas.microsoft.com/office/drawing/2014/main" val="2995648139"/>
                    </a:ext>
                  </a:extLst>
                </a:gridCol>
                <a:gridCol w="338162">
                  <a:extLst>
                    <a:ext uri="{9D8B030D-6E8A-4147-A177-3AD203B41FA5}">
                      <a16:colId xmlns:a16="http://schemas.microsoft.com/office/drawing/2014/main" val="1734940761"/>
                    </a:ext>
                  </a:extLst>
                </a:gridCol>
                <a:gridCol w="1067880">
                  <a:extLst>
                    <a:ext uri="{9D8B030D-6E8A-4147-A177-3AD203B41FA5}">
                      <a16:colId xmlns:a16="http://schemas.microsoft.com/office/drawing/2014/main" val="2789359099"/>
                    </a:ext>
                  </a:extLst>
                </a:gridCol>
                <a:gridCol w="1067880">
                  <a:extLst>
                    <a:ext uri="{9D8B030D-6E8A-4147-A177-3AD203B41FA5}">
                      <a16:colId xmlns:a16="http://schemas.microsoft.com/office/drawing/2014/main" val="158988823"/>
                    </a:ext>
                  </a:extLst>
                </a:gridCol>
              </a:tblGrid>
              <a:tr h="236981">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gridSpan="3">
                  <a:txBody>
                    <a:bodyPr/>
                    <a:lstStyle/>
                    <a:p>
                      <a:pPr algn="l" fontAlgn="b"/>
                      <a:r>
                        <a:rPr lang="en-US" sz="1100" b="1" i="0" u="none" strike="noStrike">
                          <a:effectLst/>
                          <a:latin typeface="Arial" panose="020B0604020202020204" pitchFamily="34" charset="0"/>
                        </a:rPr>
                        <a:t>CATÁLOGO DE DISPOSICIÓN DOCUMENTAL</a:t>
                      </a:r>
                    </a:p>
                  </a:txBody>
                  <a:tcPr marL="9526" marR="9526" marT="9523"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3384550521"/>
                  </a:ext>
                </a:extLst>
              </a:tr>
              <a:tr h="201524">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r>
                        <a:rPr lang="en-US" sz="1000" b="1" i="0" u="none" strike="noStrike">
                          <a:effectLst/>
                          <a:latin typeface="Arial" panose="020B0604020202020204" pitchFamily="34" charset="0"/>
                        </a:rPr>
                        <a:t>FONDO</a:t>
                      </a:r>
                    </a:p>
                  </a:txBody>
                  <a:tcPr marL="9526" marR="9526" marT="9523" marB="0" anchor="b">
                    <a:lnL>
                      <a:noFill/>
                    </a:lnL>
                    <a:lnR>
                      <a:noFill/>
                    </a:lnR>
                    <a:lnT>
                      <a:noFill/>
                    </a:lnT>
                    <a:lnB>
                      <a:noFill/>
                    </a:lnB>
                    <a:solidFill>
                      <a:srgbClr val="808080"/>
                    </a:solidFill>
                  </a:tcPr>
                </a:tc>
                <a:tc gridSpan="7">
                  <a:txBody>
                    <a:bodyPr/>
                    <a:lstStyle/>
                    <a:p>
                      <a:pPr algn="l" fontAlgn="b"/>
                      <a:r>
                        <a:rPr lang="es-ES" sz="1000" b="1" i="0" u="none" strike="noStrike">
                          <a:effectLst/>
                          <a:latin typeface="Arial" panose="020B0604020202020204" pitchFamily="34" charset="0"/>
                        </a:rPr>
                        <a:t>CONSEJO DE LA JUDICATURA DEL PODER JUDICIAL DEL ESTADO DE YUCATAN</a:t>
                      </a:r>
                    </a:p>
                  </a:txBody>
                  <a:tcPr marL="9526" marR="9526" marT="9523" marB="0" anchor="b">
                    <a:lnL>
                      <a:noFill/>
                    </a:lnL>
                    <a:lnR>
                      <a:noFill/>
                    </a:lnR>
                    <a:lnT>
                      <a:noFill/>
                    </a:lnT>
                    <a:lnB>
                      <a:noFill/>
                    </a:lnB>
                    <a:solidFill>
                      <a:srgbClr val="80808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99148"/>
                  </a:ext>
                </a:extLst>
              </a:tr>
              <a:tr h="201524">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r>
                        <a:rPr lang="en-US" sz="1000" b="1" i="0" u="none" strike="noStrike">
                          <a:effectLst/>
                          <a:latin typeface="Arial" panose="020B0604020202020204" pitchFamily="34" charset="0"/>
                        </a:rPr>
                        <a:t>CÓDIGO: 02F</a:t>
                      </a:r>
                    </a:p>
                  </a:txBody>
                  <a:tcPr marL="9526" marR="9526" marT="9523" marB="0" anchor="b">
                    <a:lnL>
                      <a:noFill/>
                    </a:lnL>
                    <a:lnR>
                      <a:noFill/>
                    </a:lnR>
                    <a:lnT>
                      <a:noFill/>
                    </a:lnT>
                    <a:lnB>
                      <a:noFill/>
                    </a:lnB>
                    <a:solidFill>
                      <a:srgbClr val="808080"/>
                    </a:solidFill>
                  </a:tcPr>
                </a:tc>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1399956132"/>
                  </a:ext>
                </a:extLst>
              </a:tr>
              <a:tr h="201524">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3797448417"/>
                  </a:ext>
                </a:extLst>
              </a:tr>
              <a:tr h="201524">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1"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4151986473"/>
                  </a:ext>
                </a:extLst>
              </a:tr>
              <a:tr h="353262">
                <a:tc rowSpan="2">
                  <a:txBody>
                    <a:bodyPr/>
                    <a:lstStyle/>
                    <a:p>
                      <a:pPr algn="ctr" fontAlgn="ctr"/>
                      <a:r>
                        <a:rPr lang="en-US" sz="900" b="1" i="0" u="none" strike="noStrike">
                          <a:effectLst/>
                          <a:latin typeface="Arial" panose="020B0604020202020204" pitchFamily="34" charset="0"/>
                        </a:rPr>
                        <a:t>CODIGO</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rowSpan="2">
                  <a:txBody>
                    <a:bodyPr/>
                    <a:lstStyle/>
                    <a:p>
                      <a:pPr algn="ctr" fontAlgn="ctr"/>
                      <a:r>
                        <a:rPr lang="en-US" sz="900" b="1" i="0" u="none" strike="noStrike">
                          <a:effectLst/>
                          <a:latin typeface="Arial" panose="020B0604020202020204" pitchFamily="34" charset="0"/>
                        </a:rPr>
                        <a:t>SECCIÓN</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rowSpan="2">
                  <a:txBody>
                    <a:bodyPr/>
                    <a:lstStyle/>
                    <a:p>
                      <a:pPr algn="ctr" fontAlgn="ctr"/>
                      <a:r>
                        <a:rPr lang="en-US" sz="900" b="1" i="0" u="none" strike="noStrike">
                          <a:effectLst/>
                          <a:latin typeface="Arial" panose="020B0604020202020204" pitchFamily="34" charset="0"/>
                        </a:rPr>
                        <a:t>CODIGO</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rowSpan="2">
                  <a:txBody>
                    <a:bodyPr/>
                    <a:lstStyle/>
                    <a:p>
                      <a:pPr algn="ctr" fontAlgn="ctr"/>
                      <a:r>
                        <a:rPr lang="en-US" sz="900" b="1" i="0" u="none" strike="noStrike">
                          <a:effectLst/>
                          <a:latin typeface="Arial" panose="020B0604020202020204" pitchFamily="34" charset="0"/>
                        </a:rPr>
                        <a:t>SERIE</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gridSpan="3">
                  <a:txBody>
                    <a:bodyPr/>
                    <a:lstStyle/>
                    <a:p>
                      <a:pPr algn="ctr" fontAlgn="b"/>
                      <a:r>
                        <a:rPr lang="en-US" sz="900" b="0" i="0" u="none" strike="noStrike">
                          <a:effectLst/>
                          <a:latin typeface="Arial" panose="020B0604020202020204" pitchFamily="34" charset="0"/>
                        </a:rPr>
                        <a:t>VALORACIÓN</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705451502"/>
                  </a:ext>
                </a:extLst>
              </a:tr>
              <a:tr h="20152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b"/>
                      <a:r>
                        <a:rPr lang="en-US" sz="900" b="0" i="0" u="none" strike="noStrike">
                          <a:effectLst/>
                          <a:latin typeface="Arial" panose="020B0604020202020204" pitchFamily="34" charset="0"/>
                        </a:rPr>
                        <a:t>A</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0" i="0" u="none" strike="noStrike">
                          <a:effectLst/>
                          <a:latin typeface="Arial" panose="020B0604020202020204" pitchFamily="34" charset="0"/>
                        </a:rPr>
                        <a:t>L</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n-US" sz="900" b="0" i="0" u="none" strike="noStrike">
                          <a:effectLst/>
                          <a:latin typeface="Arial" panose="020B0604020202020204" pitchFamily="34" charset="0"/>
                        </a:rPr>
                        <a:t>F</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3661219732"/>
                  </a:ext>
                </a:extLst>
              </a:tr>
              <a:tr h="331773">
                <a:tc>
                  <a:txBody>
                    <a:bodyPr/>
                    <a:lstStyle/>
                    <a:p>
                      <a:pPr algn="ctr" fontAlgn="ctr"/>
                      <a:r>
                        <a:rPr lang="en-US" sz="900" b="1" i="0" u="none" strike="noStrike">
                          <a:effectLst/>
                          <a:latin typeface="Arial" panose="020B0604020202020204" pitchFamily="34" charset="0"/>
                        </a:rPr>
                        <a:t>01S</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effectLst/>
                          <a:latin typeface="Arial" panose="020B0604020202020204" pitchFamily="34" charset="0"/>
                        </a:rPr>
                        <a:t>JUSTICIA PENAL</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2988929250"/>
                  </a:ext>
                </a:extLst>
              </a:tr>
              <a:tr h="225131">
                <a:tc>
                  <a:txBody>
                    <a:bodyPr/>
                    <a:lstStyle/>
                    <a:p>
                      <a:pPr algn="ctr" fontAlgn="ctr"/>
                      <a:r>
                        <a:rPr lang="en-US" sz="900" b="1"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01S.01</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900" b="0" i="0" u="none" strike="noStrike">
                          <a:effectLst/>
                          <a:latin typeface="Arial" panose="020B0604020202020204" pitchFamily="34" charset="0"/>
                        </a:rPr>
                        <a:t>Actas de visita de la superioridad</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2500887001"/>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01S.02</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Amparos exploratorios de respuesta negativa</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1562352362"/>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01S.03</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Despachos</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2896964031"/>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01S.04</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900" b="0" i="0" u="none" strike="noStrike">
                          <a:effectLst/>
                          <a:latin typeface="Arial" panose="020B0604020202020204" pitchFamily="34" charset="0"/>
                        </a:rPr>
                        <a:t>Estadísticas mensuales requeridas por el INEGI</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4266384380"/>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01S.05</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900" b="0" i="0" u="none" strike="noStrike">
                          <a:effectLst/>
                          <a:latin typeface="Arial" panose="020B0604020202020204" pitchFamily="34" charset="0"/>
                        </a:rPr>
                        <a:t>Exhortos remitidos a su lugar de origen</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3446957031"/>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01S.06</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Expedientes jurisdiccionales en duplicado</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662262183"/>
                  </a:ext>
                </a:extLst>
              </a:tr>
              <a:tr h="201524">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panose="020B0604020202020204" pitchFamily="34" charset="0"/>
                        </a:rPr>
                        <a:t> </a:t>
                      </a:r>
                    </a:p>
                  </a:txBody>
                  <a:tcPr marL="9526" marR="9526" marT="952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01S.07</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effectLst/>
                          <a:latin typeface="Arial" panose="020B0604020202020204" pitchFamily="34" charset="0"/>
                        </a:rPr>
                        <a:t>Expedientes jurisdiccionales originales</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X</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effectLst/>
                          <a:latin typeface="Arial" panose="020B0604020202020204" pitchFamily="34" charset="0"/>
                        </a:rPr>
                        <a:t> </a:t>
                      </a:r>
                    </a:p>
                  </a:txBody>
                  <a:tcPr marL="9526" marR="9526"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9526" marR="9526" marT="9523"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dirty="0">
                        <a:effectLst/>
                        <a:latin typeface="Arial" panose="020B0604020202020204" pitchFamily="34" charset="0"/>
                      </a:endParaRPr>
                    </a:p>
                  </a:txBody>
                  <a:tcPr marL="9526" marR="9526" marT="9523" marB="0" anchor="b">
                    <a:lnL>
                      <a:noFill/>
                    </a:lnL>
                    <a:lnR>
                      <a:noFill/>
                    </a:lnR>
                    <a:lnT>
                      <a:noFill/>
                    </a:lnT>
                    <a:lnB>
                      <a:noFill/>
                    </a:lnB>
                  </a:tcPr>
                </a:tc>
                <a:extLst>
                  <a:ext uri="{0D108BD9-81ED-4DB2-BD59-A6C34878D82A}">
                    <a16:rowId xmlns:a16="http://schemas.microsoft.com/office/drawing/2014/main" val="572571454"/>
                  </a:ext>
                </a:extLst>
              </a:tr>
            </a:tbl>
          </a:graphicData>
        </a:graphic>
      </p:graphicFrame>
    </p:spTree>
    <p:extLst>
      <p:ext uri="{BB962C8B-B14F-4D97-AF65-F5344CB8AC3E}">
        <p14:creationId xmlns:p14="http://schemas.microsoft.com/office/powerpoint/2010/main" val="1172000181"/>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239</TotalTime>
  <Words>939</Words>
  <Application>Microsoft Office PowerPoint</Application>
  <PresentationFormat>Panorámica</PresentationFormat>
  <Paragraphs>295</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Times New Roman</vt:lpstr>
      <vt:lpstr>Retrospección</vt:lpstr>
      <vt:lpstr>Sesión 9</vt:lpstr>
      <vt:lpstr>Organización</vt:lpstr>
      <vt:lpstr>Organización: Clasificación.</vt:lpstr>
      <vt:lpstr>Cuadro General de Clasificación Archivística (ejemplo)</vt:lpstr>
      <vt:lpstr>Organización: Ordenación.</vt:lpstr>
      <vt:lpstr>Valoración documental</vt:lpstr>
      <vt:lpstr>Valoración documental</vt:lpstr>
      <vt:lpstr>Objetivos de la Valoración</vt:lpstr>
      <vt:lpstr>Catálogo de Disposición Documental (ejemplo actual)</vt:lpstr>
      <vt:lpstr>Catálogo de disposición documental (modelo para mejora continua)</vt:lpstr>
      <vt:lpstr>Algunas recomendaciones previas a la elaboración del CDD</vt:lpstr>
      <vt:lpstr>Algunas recomendaciones previas a la elaboración del CDD</vt:lpstr>
      <vt:lpstr>Actividad: Propuesta de Cuadro General de Clasificación Archivística (por área)</vt:lpstr>
      <vt:lpstr>Actividad: Propuesta de Cuadro General de Clasificación Archivística (ejemplo)</vt:lpstr>
      <vt:lpstr>Actividad: Propuesta de Catálogo de Disposición Documental (por área)</vt:lpstr>
      <vt:lpstr>Actividad: Propuesta de Catálogo de Disposición Documental (ejemplo tomado del Archivo Judicial)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Sesión 7</dc:title>
  <dc:creator>Rosa Elena Solis</dc:creator>
  <cp:lastModifiedBy>Rosa Elena Solis</cp:lastModifiedBy>
  <cp:revision>9</cp:revision>
  <dcterms:created xsi:type="dcterms:W3CDTF">2019-04-05T20:38:30Z</dcterms:created>
  <dcterms:modified xsi:type="dcterms:W3CDTF">2019-04-16T19:42:15Z</dcterms:modified>
</cp:coreProperties>
</file>