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2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874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59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22400" y="381000"/>
            <a:ext cx="103632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416051" y="1766888"/>
            <a:ext cx="10358967" cy="4113212"/>
          </a:xfrm>
        </p:spPr>
        <p:txBody>
          <a:bodyPr rtlCol="0">
            <a:normAutofit/>
          </a:bodyPr>
          <a:lstStyle/>
          <a:p>
            <a:pPr lvl="0"/>
            <a:endParaRPr lang="es-MX" noProof="0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6C193-A1A3-4FD5-8347-975A4386F7FC}" type="datetime1">
              <a:rPr lang="es-MX"/>
              <a:pPr>
                <a:defRPr/>
              </a:pPr>
              <a:t>12/03/2019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DDC2AD-8169-4D33-BA99-196C863D5D26}" type="slidenum">
              <a:rPr lang="es-ES" altLang="en-US"/>
              <a:pPr>
                <a:defRPr/>
              </a:pPr>
              <a:t>‹Nº›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461831281"/>
      </p:ext>
    </p:extLst>
  </p:cSld>
  <p:clrMapOvr>
    <a:masterClrMapping/>
  </p:clrMapOvr>
  <p:transition>
    <p:cover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167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64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499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44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661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351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3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4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FAFCE9DA-1647-470A-B149-C9B8F6824046}" type="datetimeFigureOut">
              <a:rPr lang="en-US" smtClean="0"/>
              <a:t>3/12/2019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C748647-1907-45CA-9537-67131A67051A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94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sz="4400" dirty="0" smtClean="0"/>
              <a:t>Sesión 4</a:t>
            </a:r>
            <a:endParaRPr lang="es-ES" altLang="en-US" sz="4400" dirty="0" smtClean="0"/>
          </a:p>
        </p:txBody>
      </p:sp>
      <p:sp>
        <p:nvSpPr>
          <p:cNvPr id="28675" name="Rectangle 4"/>
          <p:cNvSpPr>
            <a:spLocks noGrp="1"/>
          </p:cNvSpPr>
          <p:nvPr>
            <p:ph type="subTitle" idx="1"/>
          </p:nvPr>
        </p:nvSpPr>
        <p:spPr>
          <a:xfrm>
            <a:off x="914400" y="3886200"/>
            <a:ext cx="9448800" cy="1752600"/>
          </a:xfrm>
        </p:spPr>
        <p:txBody>
          <a:bodyPr rtlCol="0"/>
          <a:lstStyle/>
          <a:p>
            <a:pPr algn="just" eaLnBrk="1" fontAlgn="auto" hangingPunct="1">
              <a:defRPr/>
            </a:pPr>
            <a:r>
              <a:rPr lang="es-MX" altLang="en-US" sz="3200" b="1" dirty="0" smtClean="0"/>
              <a:t>Elementos básicos de la Teoría de Administración de Documentos.</a:t>
            </a:r>
            <a:r>
              <a:rPr lang="es-ES" altLang="en-US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16890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1805925-F7F5-4EED-8CFE-3E26DF14989B}" type="slidenum">
              <a:rPr lang="es-ES" altLang="en-US" sz="1200" smtClean="0">
                <a:solidFill>
                  <a:srgbClr val="898989"/>
                </a:solidFill>
              </a:rPr>
              <a:pPr/>
              <a:t>10</a:t>
            </a:fld>
            <a:endParaRPr lang="es-ES" altLang="en-US" sz="1200" smtClean="0">
              <a:solidFill>
                <a:srgbClr val="898989"/>
              </a:solidFill>
            </a:endParaRP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20110" y="365125"/>
            <a:ext cx="9995503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Teoría del Ciclo Vital</a:t>
            </a:r>
            <a:endParaRPr lang="es-ES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03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20110" y="1825625"/>
            <a:ext cx="9711340" cy="4351338"/>
          </a:xfrm>
        </p:spPr>
        <p:txBody>
          <a:bodyPr/>
          <a:lstStyle/>
          <a:p>
            <a:pPr algn="just" eaLnBrk="1" hangingPunct="1"/>
            <a:r>
              <a:rPr lang="es-ES" altLang="en-US" sz="2800" dirty="0" smtClean="0">
                <a:cs typeface="Times New Roman" panose="02020603050405020304" pitchFamily="18" charset="0"/>
              </a:rPr>
              <a:t>Enuncia la naturaleza de la documentación según las distintas etapas que atraviesa, desde su emisión hasta su uso abierto por investigadores y público en general. Es un concepto fundamental en la Administración de Documentos. </a:t>
            </a:r>
          </a:p>
          <a:p>
            <a:pPr algn="just" eaLnBrk="1" hangingPunct="1"/>
            <a:r>
              <a:rPr lang="es-ES" altLang="en-US" sz="2800" dirty="0" smtClean="0">
                <a:cs typeface="Times New Roman" panose="02020603050405020304" pitchFamily="18" charset="0"/>
              </a:rPr>
              <a:t>Según este concepto, toda la documentación producida por las instituciones recorre tres etapas: activa, </a:t>
            </a:r>
            <a:r>
              <a:rPr lang="es-ES" altLang="en-US" sz="2800" dirty="0" err="1" smtClean="0">
                <a:cs typeface="Times New Roman" panose="02020603050405020304" pitchFamily="18" charset="0"/>
              </a:rPr>
              <a:t>semiactiva</a:t>
            </a:r>
            <a:r>
              <a:rPr lang="es-ES" altLang="en-US" sz="2800" dirty="0" smtClean="0">
                <a:cs typeface="Times New Roman" panose="02020603050405020304" pitchFamily="18" charset="0"/>
              </a:rPr>
              <a:t> e inactiva.</a:t>
            </a:r>
            <a:endParaRPr lang="es-MX" altLang="en-US" sz="2800" dirty="0" smtClean="0"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r>
              <a:rPr lang="es-ES" altLang="en-US" dirty="0" smtClean="0">
                <a:latin typeface="Arial Narrow" panose="020B0606020202030204" pitchFamily="34" charset="0"/>
              </a:rPr>
              <a:t> </a:t>
            </a:r>
          </a:p>
          <a:p>
            <a:pPr eaLnBrk="1" hangingPunct="1">
              <a:buFontTx/>
              <a:buNone/>
            </a:pPr>
            <a:endParaRPr lang="es-E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86134864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90C642B-2C6F-44CB-8E15-FA98BBE91A42}" type="slidenum">
              <a:rPr lang="es-MX" altLang="en-US" sz="1200" smtClean="0">
                <a:solidFill>
                  <a:srgbClr val="898989"/>
                </a:solidFill>
              </a:rPr>
              <a:pPr/>
              <a:t>11</a:t>
            </a:fld>
            <a:endParaRPr lang="es-MX" altLang="en-US" sz="1200" smtClean="0">
              <a:solidFill>
                <a:srgbClr val="898989"/>
              </a:solidFill>
            </a:endParaRPr>
          </a:p>
        </p:txBody>
      </p:sp>
      <p:sp>
        <p:nvSpPr>
          <p:cNvPr id="38914" name="1 Título"/>
          <p:cNvSpPr>
            <a:spLocks noGrp="1"/>
          </p:cNvSpPr>
          <p:nvPr>
            <p:ph type="title" idx="4294967295"/>
          </p:nvPr>
        </p:nvSpPr>
        <p:spPr>
          <a:xfrm>
            <a:off x="483476" y="365125"/>
            <a:ext cx="9570162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Teoría del Ciclo Vital</a:t>
            </a:r>
            <a:endParaRPr lang="es-ES" alt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060" name="2 Marcador de contenido"/>
          <p:cNvSpPr>
            <a:spLocks noGrp="1"/>
          </p:cNvSpPr>
          <p:nvPr>
            <p:ph idx="4294967295"/>
          </p:nvPr>
        </p:nvSpPr>
        <p:spPr>
          <a:xfrm>
            <a:off x="651640" y="1825625"/>
            <a:ext cx="9763947" cy="4351338"/>
          </a:xfrm>
        </p:spPr>
        <p:txBody>
          <a:bodyPr/>
          <a:lstStyle/>
          <a:p>
            <a:pPr algn="just" eaLnBrk="1" hangingPunct="1">
              <a:buFont typeface="Wingdings 2" panose="05020102010507070707" pitchFamily="18" charset="2"/>
              <a:buNone/>
            </a:pPr>
            <a:r>
              <a:rPr lang="es-MX" altLang="en-US" dirty="0" smtClean="0"/>
              <a:t>	</a:t>
            </a:r>
            <a:r>
              <a:rPr lang="es-MX" altLang="en-US" sz="2800" dirty="0" smtClean="0"/>
              <a:t>Según las etapas del Ciclo vital de los documentos, los usos, los usuarios, los instrumentos de trabajo y los recursos que deben emplearse para la administración de los archivos son diferentes y, por lo tanto, su manejo debe confiarse a entidades archivísticas especializadas, que brinden el servicio de archivo considerando esas diferencias.</a:t>
            </a:r>
          </a:p>
          <a:p>
            <a:pPr eaLnBrk="1" hangingPunct="1"/>
            <a:endParaRPr lang="es-MX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8579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7D08C99-A32C-4759-BB41-CA85F8803A0A}" type="slidenum">
              <a:rPr lang="es-ES" altLang="en-US" sz="1200" smtClean="0">
                <a:solidFill>
                  <a:srgbClr val="898989"/>
                </a:solidFill>
              </a:rPr>
              <a:pPr/>
              <a:t>12</a:t>
            </a:fld>
            <a:endParaRPr lang="es-ES" altLang="en-US" sz="1200" smtClean="0">
              <a:solidFill>
                <a:srgbClr val="898989"/>
              </a:solidFill>
            </a:endParaRP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04192" y="365125"/>
            <a:ext cx="10090807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Ciclo Vital: Valores documentales</a:t>
            </a:r>
            <a:endParaRPr lang="es-ES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08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40828" y="1825625"/>
            <a:ext cx="9096922" cy="4351338"/>
          </a:xfrm>
        </p:spPr>
        <p:txBody>
          <a:bodyPr/>
          <a:lstStyle/>
          <a:p>
            <a:pPr algn="just" eaLnBrk="1" hangingPunct="1"/>
            <a:r>
              <a:rPr lang="es-ES" altLang="en-US" sz="2800" dirty="0" smtClean="0">
                <a:cs typeface="Times New Roman" panose="02020603050405020304" pitchFamily="18" charset="0"/>
              </a:rPr>
              <a:t>Están definid</a:t>
            </a:r>
            <a:r>
              <a:rPr lang="es-MX" altLang="en-US" sz="2800" dirty="0" smtClean="0">
                <a:cs typeface="Times New Roman" panose="02020603050405020304" pitchFamily="18" charset="0"/>
              </a:rPr>
              <a:t>o</a:t>
            </a:r>
            <a:r>
              <a:rPr lang="es-ES" altLang="en-US" sz="2800" dirty="0" smtClean="0">
                <a:cs typeface="Times New Roman" panose="02020603050405020304" pitchFamily="18" charset="0"/>
              </a:rPr>
              <a:t>s por la etapa del ciclo vital en la que se encuentre la documentación. Son de dos clases: primarios y secundarios.</a:t>
            </a:r>
          </a:p>
          <a:p>
            <a:pPr algn="just" eaLnBrk="1" hangingPunct="1"/>
            <a:r>
              <a:rPr lang="es-ES" altLang="en-US" sz="2800" b="1" dirty="0" smtClean="0">
                <a:cs typeface="Times New Roman" panose="02020603050405020304" pitchFamily="18" charset="0"/>
              </a:rPr>
              <a:t>Valor Primario</a:t>
            </a:r>
            <a:r>
              <a:rPr lang="es-ES" altLang="en-US" sz="2800" dirty="0" smtClean="0">
                <a:cs typeface="Times New Roman" panose="02020603050405020304" pitchFamily="18" charset="0"/>
              </a:rPr>
              <a:t>: Se refiere a la necesidad institucional de retener por determinado tiempo sus registros oficiales. Al respecto, existen tres elementos de juicio: </a:t>
            </a:r>
          </a:p>
          <a:p>
            <a:pPr eaLnBrk="1" hangingPunct="1">
              <a:buFontTx/>
              <a:buNone/>
            </a:pPr>
            <a:endParaRPr lang="es-E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5393479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27A13F-77E5-457E-B36A-1EA5951E197D}" type="slidenum">
              <a:rPr lang="es-ES" altLang="en-US" sz="1200" smtClean="0">
                <a:solidFill>
                  <a:srgbClr val="898989"/>
                </a:solidFill>
              </a:rPr>
              <a:pPr/>
              <a:t>13</a:t>
            </a:fld>
            <a:endParaRPr lang="es-ES" altLang="en-US" sz="1200" smtClean="0">
              <a:solidFill>
                <a:srgbClr val="898989"/>
              </a:solidFill>
            </a:endParaRP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88578" y="365125"/>
            <a:ext cx="9890509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Ciclo Vital: Valores documentales</a:t>
            </a:r>
            <a:endParaRPr lang="es-ES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10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588579" y="1825625"/>
            <a:ext cx="10110952" cy="4351338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Tx/>
              <a:buNone/>
            </a:pPr>
            <a:r>
              <a:rPr lang="es-ES" altLang="en-US" sz="2800" dirty="0" smtClean="0">
                <a:cs typeface="Times New Roman" panose="02020603050405020304" pitchFamily="18" charset="0"/>
              </a:rPr>
              <a:t>a) Vigencia administrativa, o plazo requerido por la institución productora de documentos para dar trámite al asunto al que se refiere.</a:t>
            </a:r>
            <a:endParaRPr lang="es-MX" altLang="en-US" sz="2800" dirty="0" smtClean="0"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s-ES" altLang="en-US" sz="2800" dirty="0" smtClean="0">
                <a:cs typeface="Times New Roman" panose="02020603050405020304" pitchFamily="18" charset="0"/>
              </a:rPr>
              <a:t>b) Vigencia legal, o plazo que la legislación establece para guardar los expedientes de determinada serie documental por su calidad probatoria o testimonial, acreditable ante tribunales competentes, en respaldo de los derechos legales de la propia institución productora o de los ciudadanos que efectúan trámites ante ella.</a:t>
            </a:r>
          </a:p>
          <a:p>
            <a:pPr algn="just" eaLnBrk="1" hangingPunct="1">
              <a:buFont typeface="Arial" panose="020B0604020202020204" pitchFamily="34" charset="0"/>
              <a:buNone/>
            </a:pPr>
            <a:r>
              <a:rPr lang="es-ES" altLang="en-US" sz="2800" dirty="0" smtClean="0">
                <a:cs typeface="Times New Roman" panose="02020603050405020304" pitchFamily="18" charset="0"/>
              </a:rPr>
              <a:t>c) Vigencia fiscal, o plazo en que debe guardarse cierta documentación de conformidad con disposiciones fiscales, y/o por su utilidad contable.</a:t>
            </a:r>
            <a:r>
              <a:rPr lang="es-ES" altLang="en-US" sz="2800" dirty="0" smtClean="0"/>
              <a:t> </a:t>
            </a:r>
            <a:endParaRPr lang="es-MX" altLang="en-US" sz="2800" dirty="0" smtClean="0"/>
          </a:p>
          <a:p>
            <a:pPr algn="just" eaLnBrk="1" hangingPunct="1">
              <a:buFontTx/>
              <a:buNone/>
            </a:pPr>
            <a:endParaRPr lang="es-ES" altLang="en-US" sz="25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s-E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58385847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C60447-AC68-4207-AEDB-0C86806A1CD9}" type="slidenum">
              <a:rPr lang="es-ES" altLang="en-US" sz="1200" smtClean="0">
                <a:solidFill>
                  <a:srgbClr val="898989"/>
                </a:solidFill>
              </a:rPr>
              <a:pPr/>
              <a:t>14</a:t>
            </a:fld>
            <a:endParaRPr lang="es-ES" altLang="en-US" sz="1200" smtClean="0">
              <a:solidFill>
                <a:srgbClr val="898989"/>
              </a:solidFill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67558" y="365125"/>
            <a:ext cx="10068691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Ciclo Vital: Valores documentales</a:t>
            </a:r>
            <a:endParaRPr lang="es-ES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62152" y="1825625"/>
            <a:ext cx="9785186" cy="4017963"/>
          </a:xfrm>
        </p:spPr>
        <p:txBody>
          <a:bodyPr/>
          <a:lstStyle/>
          <a:p>
            <a:pPr algn="just" eaLnBrk="1" hangingPunct="1"/>
            <a:r>
              <a:rPr lang="es-ES" altLang="en-US" sz="2800" b="1" dirty="0" smtClean="0">
                <a:cs typeface="Times New Roman" panose="02020603050405020304" pitchFamily="18" charset="0"/>
              </a:rPr>
              <a:t>Valor secundario</a:t>
            </a:r>
            <a:r>
              <a:rPr lang="es-ES" altLang="en-US" sz="2800" dirty="0" smtClean="0">
                <a:cs typeface="Times New Roman" panose="02020603050405020304" pitchFamily="18" charset="0"/>
              </a:rPr>
              <a:t>: Mide la utilidad institucional de las series documentales, por su contenido </a:t>
            </a:r>
            <a:r>
              <a:rPr lang="es-ES" altLang="en-US" sz="2800" dirty="0" err="1" smtClean="0">
                <a:cs typeface="Times New Roman" panose="02020603050405020304" pitchFamily="18" charset="0"/>
              </a:rPr>
              <a:t>evidencial</a:t>
            </a:r>
            <a:r>
              <a:rPr lang="es-ES" altLang="en-US" sz="2800" dirty="0" smtClean="0">
                <a:cs typeface="Times New Roman" panose="02020603050405020304" pitchFamily="18" charset="0"/>
              </a:rPr>
              <a:t>, informativo o testimonial con vistas a su conservación permanente. Por ejemplo, las series que hacen referencia al origen, organización y desarrollo de los organismos públicos, así como a fenómenos de particulares y/o instituciones, cambios institucionales, orgánicos, normas de trabajo, estadísticas, decisiones, acuerdos legales y operativos del organismo y reglamentos internos.</a:t>
            </a:r>
            <a:r>
              <a:rPr lang="es-ES" altLang="en-US" sz="2800" dirty="0" smtClean="0"/>
              <a:t> </a:t>
            </a:r>
            <a:endParaRPr lang="es-MX" altLang="en-US" sz="2800" dirty="0" smtClean="0"/>
          </a:p>
          <a:p>
            <a:pPr eaLnBrk="1" hangingPunct="1">
              <a:buFontTx/>
              <a:buNone/>
            </a:pPr>
            <a:endParaRPr lang="es-E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1992653282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DDD0B80-39E2-482D-B8FC-B6750FE58EFE}" type="slidenum">
              <a:rPr lang="es-ES" altLang="en-US" sz="1200" smtClean="0">
                <a:solidFill>
                  <a:srgbClr val="898989"/>
                </a:solidFill>
              </a:rPr>
              <a:pPr/>
              <a:t>15</a:t>
            </a:fld>
            <a:endParaRPr lang="es-ES" altLang="en-US" sz="1200" smtClean="0">
              <a:solidFill>
                <a:srgbClr val="898989"/>
              </a:solidFill>
            </a:endParaRPr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30620" y="365125"/>
            <a:ext cx="9848467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Ciclo Vital: Valores Documentales</a:t>
            </a:r>
            <a:endParaRPr lang="es-ES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77766" y="1825625"/>
            <a:ext cx="9002822" cy="4351338"/>
          </a:xfrm>
        </p:spPr>
        <p:txBody>
          <a:bodyPr/>
          <a:lstStyle/>
          <a:p>
            <a:pPr algn="just" eaLnBrk="1" hangingPunct="1"/>
            <a:r>
              <a:rPr lang="es-ES" altLang="en-US" sz="2800" dirty="0" smtClean="0">
                <a:cs typeface="Times New Roman" panose="02020603050405020304" pitchFamily="18" charset="0"/>
              </a:rPr>
              <a:t>E</a:t>
            </a:r>
            <a:r>
              <a:rPr lang="es-MX" altLang="en-US" sz="2800" dirty="0" smtClean="0">
                <a:cs typeface="Times New Roman" panose="02020603050405020304" pitchFamily="18" charset="0"/>
              </a:rPr>
              <a:t>n síntesis</a:t>
            </a:r>
            <a:r>
              <a:rPr lang="es-ES" altLang="en-US" sz="2800" dirty="0" smtClean="0">
                <a:cs typeface="Times New Roman" panose="02020603050405020304" pitchFamily="18" charset="0"/>
              </a:rPr>
              <a:t>, los valores primarios son fundamentales para las instituciones y personas generadoras de documentación, mientras que los valores secundarios existen en función del interés que la documentación representa para consultantes e investigadores ajenos al asunto-origen del expediente.</a:t>
            </a:r>
            <a:r>
              <a:rPr lang="es-ES" altLang="en-US" sz="2800" dirty="0" smtClean="0"/>
              <a:t> </a:t>
            </a:r>
          </a:p>
          <a:p>
            <a:pPr eaLnBrk="1" hangingPunct="1">
              <a:buFontTx/>
              <a:buNone/>
            </a:pPr>
            <a:endParaRPr lang="es-E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39348767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050925" y="381000"/>
            <a:ext cx="10734675" cy="82391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Ciclo Vital de los Documentos: resumen</a:t>
            </a:r>
            <a:endParaRPr lang="es-ES" altLang="en-US" sz="3600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74898" name="Group 146"/>
          <p:cNvGraphicFramePr>
            <a:graphicFrameLocks noGrp="1"/>
          </p:cNvGraphicFramePr>
          <p:nvPr>
            <p:ph type="tbl" idx="1"/>
          </p:nvPr>
        </p:nvGraphicFramePr>
        <p:xfrm>
          <a:off x="1050925" y="1428750"/>
          <a:ext cx="10161588" cy="4579938"/>
        </p:xfrm>
        <a:graphic>
          <a:graphicData uri="http://schemas.openxmlformats.org/drawingml/2006/table">
            <a:tbl>
              <a:tblPr/>
              <a:tblGrid>
                <a:gridCol w="2403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03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032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519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599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Fase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Activa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Semiactiva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Inactiva</a:t>
                      </a:r>
                      <a:endParaRPr kumimoji="0" lang="es-E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87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Tipo de Archivo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 trámite,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Reciente o activo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De concentración,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Intermedio o </a:t>
                      </a:r>
                      <a:r>
                        <a:rPr kumimoji="0" lang="es-MX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semiactivo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Histórico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Inactivo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Valores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Primarios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Primarios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Secundarios</a:t>
                      </a:r>
                      <a:endParaRPr kumimoji="0" lang="es-E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7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Frecuencia de uso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Constante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Potencial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Esporádica</a:t>
                      </a: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997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Funcionamiento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Archivístico</a:t>
                      </a:r>
                      <a:endParaRPr kumimoji="0" lang="es-E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-Creación documental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-Custodia temporal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-Valoración</a:t>
                      </a:r>
                      <a:endParaRPr kumimoji="0" lang="es-MX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-Transferencia primaria</a:t>
                      </a: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-Recepción y custodia de transferencias primarias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-Préstamos y devoluciones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-Valoración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Transferencia secundaria</a:t>
                      </a: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-Recepción y custodia de transferencias secundarias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-Organización (identificar, clasificar y ordenar)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-Descripción</a:t>
                      </a:r>
                      <a:endParaRPr kumimoji="0" lang="es-MX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757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Procesos de gestión documental</a:t>
                      </a:r>
                    </a:p>
                  </a:txBody>
                  <a:tcPr marL="91441" marR="91441" marT="45723" marB="4572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-Producción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-Clasificación y Ordenación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-Descripción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-Valoración y disposición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-Conservación</a:t>
                      </a: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Clasificación y Ordenación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-Descripción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-Valoración y disposición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-Conservación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Clasificación y Ordenación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-Descripción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-Valoración y disposición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-Conservación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41" marR="91441"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021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613139F-7872-47DC-B4E9-04064DE0D9FD}" type="slidenum">
              <a:rPr lang="es-ES" altLang="en-US" sz="1200" smtClean="0">
                <a:solidFill>
                  <a:srgbClr val="898989"/>
                </a:solidFill>
              </a:rPr>
              <a:pPr/>
              <a:t>16</a:t>
            </a:fld>
            <a:endParaRPr lang="es-ES" altLang="en-US" sz="1200" smtClean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7878844"/>
      </p:ext>
    </p:extLst>
  </p:cSld>
  <p:clrMapOvr>
    <a:masterClrMapping/>
  </p:clrMapOvr>
  <p:transition>
    <p:cover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ctrTitle"/>
          </p:nvPr>
        </p:nvSpPr>
        <p:spPr>
          <a:xfrm>
            <a:off x="914400" y="2130425"/>
            <a:ext cx="10363200" cy="1470025"/>
          </a:xfrm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sz="4400" smtClean="0"/>
              <a:t>Sesión 5</a:t>
            </a:r>
            <a:endParaRPr lang="es-ES" altLang="en-US" sz="4400" dirty="0" smtClean="0"/>
          </a:p>
        </p:txBody>
      </p:sp>
      <p:sp>
        <p:nvSpPr>
          <p:cNvPr id="45059" name="Rectangle 4"/>
          <p:cNvSpPr>
            <a:spLocks noGrp="1"/>
          </p:cNvSpPr>
          <p:nvPr>
            <p:ph type="subTitle" idx="1"/>
          </p:nvPr>
        </p:nvSpPr>
        <p:spPr>
          <a:xfrm>
            <a:off x="1039813" y="3886200"/>
            <a:ext cx="9323387" cy="1752600"/>
          </a:xfrm>
        </p:spPr>
        <p:txBody>
          <a:bodyPr rtlCol="0"/>
          <a:lstStyle/>
          <a:p>
            <a:pPr algn="just" eaLnBrk="1" fontAlgn="auto" hangingPunct="1">
              <a:defRPr/>
            </a:pPr>
            <a:r>
              <a:rPr lang="es-MX" altLang="en-US" sz="3200" b="1" dirty="0" smtClean="0"/>
              <a:t>Procesos de gestión documental.</a:t>
            </a:r>
            <a:r>
              <a:rPr lang="es-ES" altLang="en-US" sz="32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6354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Gestión documental</a:t>
            </a:r>
            <a:endParaRPr lang="es-ES" alt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222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Font typeface="Calibri" panose="020F0502020204030204" pitchFamily="34" charset="0"/>
              <a:buNone/>
            </a:pPr>
            <a:r>
              <a:rPr lang="es-ES" altLang="en-US" sz="2400" dirty="0" smtClean="0"/>
              <a:t>Es el tratamiento integral de la documentación a lo largo de su ciclo vital, a través de la ejecución de procesos de producción, organización, acceso, consulta, valoración documental y conservación (LGA, artículo 4, fracción XXXIV).</a:t>
            </a:r>
          </a:p>
          <a:p>
            <a:pPr marL="0" indent="0" algn="just" eaLnBrk="1" hangingPunct="1">
              <a:buFont typeface="Calibri" panose="020F0502020204030204" pitchFamily="34" charset="0"/>
              <a:buNone/>
            </a:pPr>
            <a:r>
              <a:rPr lang="es-ES" altLang="en-US" sz="2400" dirty="0" smtClean="0"/>
              <a:t>Puede entenderse como el conjunto de actividades administrativas y técnicas, metodológicamente diseñadas y encaminadas a la planificación, manejo y organización de la documentación producida y recibida por las entidades, desde su origen hasta su destino final.</a:t>
            </a:r>
          </a:p>
        </p:txBody>
      </p:sp>
    </p:spTree>
    <p:extLst>
      <p:ext uri="{BB962C8B-B14F-4D97-AF65-F5344CB8AC3E}">
        <p14:creationId xmlns:p14="http://schemas.microsoft.com/office/powerpoint/2010/main" val="13577415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sz="4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Procesos  de gestión documental</a:t>
            </a:r>
            <a:endParaRPr lang="en-US" altLang="en-US" sz="4000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1. Producción de documentos.</a:t>
            </a: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2. Integración de expedientes.</a:t>
            </a:r>
          </a:p>
          <a:p>
            <a:pPr marL="0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 Organización.</a:t>
            </a:r>
            <a:b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3.A. Clasificación</a:t>
            </a:r>
          </a:p>
          <a:p>
            <a:pPr marL="914400" lvl="2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3.B. Ordenación</a:t>
            </a:r>
          </a:p>
          <a:p>
            <a:pPr marL="914400" lvl="2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3.C. Descripción.</a:t>
            </a:r>
          </a:p>
          <a:p>
            <a:pPr marL="0" lvl="2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4. Acceso. </a:t>
            </a:r>
          </a:p>
          <a:p>
            <a:pPr marL="0" lvl="2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5. Valoración.</a:t>
            </a:r>
          </a:p>
          <a:p>
            <a:pPr marL="0" lvl="2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6. Transferencias.</a:t>
            </a:r>
          </a:p>
          <a:p>
            <a:pPr marL="0" lvl="2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7. Conservación.</a:t>
            </a:r>
          </a:p>
          <a:p>
            <a:pPr marL="0" lvl="2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8. Difusión.</a:t>
            </a:r>
          </a:p>
          <a:p>
            <a:pPr marL="0" lvl="2" indent="0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MX" sz="28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3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D58B19AF-634D-41D0-A6CA-00AC7D68BACD}" type="slidenum">
              <a:rPr lang="es-ES" altLang="en-US" sz="1200" smtClean="0">
                <a:solidFill>
                  <a:srgbClr val="898989"/>
                </a:solidFill>
              </a:rPr>
              <a:pPr/>
              <a:t>2</a:t>
            </a:fld>
            <a:endParaRPr lang="es-ES" altLang="en-US" sz="1200" smtClean="0">
              <a:solidFill>
                <a:srgbClr val="898989"/>
              </a:solidFill>
            </a:endParaRP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2455" y="365125"/>
            <a:ext cx="9391158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Conceptos Básicos</a:t>
            </a:r>
            <a:endParaRPr lang="es-ES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84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62455" y="1825625"/>
            <a:ext cx="9275270" cy="4351338"/>
          </a:xfrm>
        </p:spPr>
        <p:txBody>
          <a:bodyPr/>
          <a:lstStyle/>
          <a:p>
            <a:pPr algn="just" eaLnBrk="1" hangingPunct="1"/>
            <a:r>
              <a:rPr lang="es-ES" altLang="en-US" sz="2500" dirty="0" smtClean="0"/>
              <a:t>Documento</a:t>
            </a:r>
          </a:p>
          <a:p>
            <a:pPr algn="just" eaLnBrk="1" hangingPunct="1"/>
            <a:r>
              <a:rPr lang="es-ES" altLang="en-US" sz="2500" dirty="0" smtClean="0"/>
              <a:t>Documento de Archivo</a:t>
            </a:r>
          </a:p>
          <a:p>
            <a:pPr algn="just" eaLnBrk="1" hangingPunct="1"/>
            <a:r>
              <a:rPr lang="es-ES" altLang="en-US" sz="2500" dirty="0" smtClean="0"/>
              <a:t>Expediente</a:t>
            </a:r>
            <a:endParaRPr lang="es-MX" altLang="en-US" sz="2500" dirty="0" smtClean="0"/>
          </a:p>
          <a:p>
            <a:pPr algn="just" eaLnBrk="1" hangingPunct="1"/>
            <a:r>
              <a:rPr lang="es-MX" altLang="en-US" sz="2500" dirty="0" smtClean="0"/>
              <a:t>Archivo</a:t>
            </a:r>
          </a:p>
          <a:p>
            <a:pPr algn="just" eaLnBrk="1" hangingPunct="1"/>
            <a:r>
              <a:rPr lang="es-MX" altLang="en-US" sz="2500" dirty="0" smtClean="0"/>
              <a:t>Administración de Documentos</a:t>
            </a:r>
          </a:p>
          <a:p>
            <a:pPr algn="just" eaLnBrk="1" hangingPunct="1"/>
            <a:r>
              <a:rPr lang="es-MX" altLang="en-US" sz="2500" dirty="0" smtClean="0"/>
              <a:t>Teoría del Ciclo Vital de los Documentos</a:t>
            </a:r>
          </a:p>
          <a:p>
            <a:pPr algn="just" eaLnBrk="1" hangingPunct="1"/>
            <a:r>
              <a:rPr lang="es-MX" altLang="en-US" sz="2500" dirty="0" smtClean="0"/>
              <a:t>Clases de Archivos: trámite, concentración e históricos.</a:t>
            </a:r>
          </a:p>
          <a:p>
            <a:pPr eaLnBrk="1" hangingPunct="1">
              <a:buFontTx/>
              <a:buNone/>
            </a:pPr>
            <a:endParaRPr lang="es-ES" altLang="en-US" dirty="0" smtClean="0">
              <a:latin typeface="Arial Narrow" panose="020B0606020202030204" pitchFamily="34" charset="0"/>
            </a:endParaRPr>
          </a:p>
          <a:p>
            <a:pPr eaLnBrk="1" hangingPunct="1"/>
            <a:endParaRPr lang="es-E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568440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sz="4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Procesos de gestión documental</a:t>
            </a:r>
            <a:endParaRPr lang="en-US" altLang="en-US" sz="40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91440" indent="-9144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alt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 todos ellos, los referentes a:</a:t>
            </a:r>
          </a:p>
          <a:p>
            <a:pPr marL="91440" indent="-9144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MX" altLang="es-MX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es-MX" altLang="es-MX" sz="2200" dirty="0" smtClean="0">
                <a:solidFill>
                  <a:srgbClr val="FF0000"/>
                </a:solidFill>
              </a:rPr>
              <a:t> Producción </a:t>
            </a:r>
            <a:r>
              <a:rPr lang="es-MX" altLang="es-MX" sz="2200" dirty="0">
                <a:solidFill>
                  <a:srgbClr val="FF0000"/>
                </a:solidFill>
              </a:rPr>
              <a:t>de documentos</a:t>
            </a: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es-MX" altLang="es-MX" sz="2200" dirty="0" smtClean="0">
                <a:solidFill>
                  <a:srgbClr val="FF0000"/>
                </a:solidFill>
              </a:rPr>
              <a:t> Integración </a:t>
            </a:r>
            <a:r>
              <a:rPr lang="es-MX" altLang="es-MX" sz="2200" dirty="0">
                <a:solidFill>
                  <a:srgbClr val="FF0000"/>
                </a:solidFill>
              </a:rPr>
              <a:t>de expedientes</a:t>
            </a: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es-MX" altLang="es-MX" sz="2200" dirty="0" smtClean="0">
                <a:solidFill>
                  <a:srgbClr val="FF0000"/>
                </a:solidFill>
              </a:rPr>
              <a:t> Organización/Clasificación archivística</a:t>
            </a: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es-MX" altLang="es-MX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s-MX" altLang="es-MX" sz="2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Organización/Ordenación archivística</a:t>
            </a:r>
            <a:endParaRPr lang="es-MX" altLang="es-MX" sz="2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es-MX" altLang="es-MX" sz="2200" dirty="0" smtClean="0">
                <a:solidFill>
                  <a:srgbClr val="FF0000"/>
                </a:solidFill>
              </a:rPr>
              <a:t> Organización/Descripción documental </a:t>
            </a:r>
            <a:endParaRPr lang="es-MX" altLang="es-MX" sz="2200" dirty="0">
              <a:solidFill>
                <a:srgbClr val="FF0000"/>
              </a:solidFill>
            </a:endParaRP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es-MX" altLang="es-MX" sz="2200" dirty="0" smtClean="0">
                <a:solidFill>
                  <a:srgbClr val="FF0000"/>
                </a:solidFill>
              </a:rPr>
              <a:t> Valoración </a:t>
            </a:r>
            <a:r>
              <a:rPr lang="es-MX" altLang="es-MX" sz="2200" dirty="0">
                <a:solidFill>
                  <a:srgbClr val="FF0000"/>
                </a:solidFill>
              </a:rPr>
              <a:t>documental</a:t>
            </a: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es-ES" altLang="es-MX" sz="2200" dirty="0">
                <a:solidFill>
                  <a:srgbClr val="FF0000"/>
                </a:solidFill>
              </a:rPr>
              <a:t> </a:t>
            </a:r>
            <a:r>
              <a:rPr lang="es-ES" altLang="es-MX" sz="2200" dirty="0" smtClean="0">
                <a:solidFill>
                  <a:srgbClr val="FF0000"/>
                </a:solidFill>
              </a:rPr>
              <a:t>Transferencia</a:t>
            </a: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Wingdings 2" panose="05020102010507070707" pitchFamily="18" charset="2"/>
              <a:buAutoNum type="arabicPeriod"/>
              <a:defRPr/>
            </a:pPr>
            <a:r>
              <a:rPr lang="es-ES" altLang="es-MX" sz="2200" dirty="0">
                <a:solidFill>
                  <a:srgbClr val="FF0000"/>
                </a:solidFill>
              </a:rPr>
              <a:t> </a:t>
            </a:r>
            <a:r>
              <a:rPr lang="es-ES" altLang="es-MX" sz="2200" dirty="0" smtClean="0">
                <a:solidFill>
                  <a:srgbClr val="FF0000"/>
                </a:solidFill>
              </a:rPr>
              <a:t>Conservación.</a:t>
            </a:r>
            <a:endParaRPr lang="es-MX" altLang="es-MX" sz="2200" dirty="0">
              <a:solidFill>
                <a:srgbClr val="FF0000"/>
              </a:solidFill>
            </a:endParaRP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altLang="es-MX" sz="2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endParaRPr lang="es-MX" altLang="es-MX" sz="22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spcBef>
                <a:spcPts val="575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MX" altLang="es-MX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 </a:t>
            </a:r>
            <a:r>
              <a:rPr lang="es-MX" altLang="es-MX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efectúan a partir de la primera etapa </a:t>
            </a:r>
            <a:r>
              <a:rPr lang="es-MX" altLang="es-MX" sz="22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del </a:t>
            </a:r>
            <a:r>
              <a:rPr lang="es-MX" altLang="es-MX" sz="2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ciclo vital. </a:t>
            </a:r>
          </a:p>
          <a:p>
            <a:pPr marL="91440" indent="-91440"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804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Producción</a:t>
            </a:r>
            <a:endParaRPr lang="en-US" altLang="en-US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5299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ES" altLang="es-MX" sz="3200" smtClean="0"/>
              <a:t>Atribuible directamente a los generadores y usuarios de la información documental.</a:t>
            </a:r>
          </a:p>
          <a:p>
            <a:pPr algn="just" eaLnBrk="1" hangingPunct="1"/>
            <a:r>
              <a:rPr lang="es-ES" altLang="es-MX" sz="3200" smtClean="0"/>
              <a:t>La regulación de este proceso es fundamental porque afecta sustancialmente a la organización de archivos de trámite, concentración e históricos.</a:t>
            </a:r>
            <a:endParaRPr lang="es-MX" altLang="es-MX" sz="3200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283960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sz="4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¿Para qué regular la producción documental?</a:t>
            </a:r>
            <a:endParaRPr lang="en-US" altLang="en-US" sz="4000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632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ES" altLang="es-MX" sz="2800" smtClean="0"/>
              <a:t>Para combatir la explosión masiva y descontrolada de documentación.</a:t>
            </a:r>
          </a:p>
          <a:p>
            <a:pPr algn="just" eaLnBrk="1" hangingPunct="1"/>
            <a:r>
              <a:rPr lang="es-ES" altLang="es-MX" sz="2800" smtClean="0"/>
              <a:t>Para favorecer una correcta toma de decisiones en los procesos deliberativos.</a:t>
            </a:r>
          </a:p>
          <a:p>
            <a:pPr algn="just" eaLnBrk="1" hangingPunct="1"/>
            <a:r>
              <a:rPr lang="es-ES" altLang="es-MX" sz="2800" smtClean="0"/>
              <a:t>Para mejorar las acciones de acceso a la información, transparencia y rendición de cuentas.</a:t>
            </a:r>
            <a:endParaRPr lang="es-MX" altLang="es-MX" sz="2800" smtClean="0"/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2545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sz="4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Producción de documentos→</a:t>
            </a:r>
            <a:br>
              <a:rPr lang="es-MX" altLang="en-US" sz="4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s-MX" altLang="en-US" sz="4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integración de expedientes.</a:t>
            </a:r>
            <a:endParaRPr lang="en-US" altLang="en-US" sz="4000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Cada expediente integrado debe:</a:t>
            </a: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</a:t>
            </a:r>
          </a:p>
          <a:p>
            <a:pPr marL="91440" indent="-91440" algn="just" eaLnBrk="1" fontAlgn="auto" hangingPunct="1">
              <a:spcAft>
                <a:spcPts val="0"/>
              </a:spcAft>
              <a:defRPr/>
            </a:pP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Estar ordenado lógica y cronológicamente, </a:t>
            </a:r>
          </a:p>
          <a:p>
            <a:pPr marL="91440" indent="-91440" algn="just" eaLnBrk="1" fontAlgn="auto" hangingPunct="1">
              <a:spcAft>
                <a:spcPts val="0"/>
              </a:spcAft>
              <a:defRPr/>
            </a:pP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Estar foliado en cada una de las fojas, y</a:t>
            </a:r>
          </a:p>
          <a:p>
            <a:pPr marL="91440" indent="-91440" algn="just" eaLnBrk="1" fontAlgn="auto" hangingPunct="1">
              <a:spcAft>
                <a:spcPts val="0"/>
              </a:spcAft>
              <a:defRPr/>
            </a:pP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Encontrarse libre de polvo/manchas/clips/broches metálicos/ligas/ notas adhesivas. </a:t>
            </a:r>
          </a:p>
          <a:p>
            <a:pPr marL="91440" indent="-91440" algn="just" eaLnBrk="1" fontAlgn="auto" hangingPunct="1">
              <a:spcAft>
                <a:spcPts val="0"/>
              </a:spcAft>
              <a:defRPr/>
            </a:pP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Contar con una </a:t>
            </a:r>
            <a:r>
              <a:rPr lang="es-E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carátula</a:t>
            </a:r>
            <a:r>
              <a:rPr lang="es-E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la cual incluya la información relativa a: nombre de la institución, la unidad administrativa, el fondo, la sección, la serie, el número de expediente / clasificador, la fecha de apertura, la fecha de cierre del expediente, asunto, valores documentales, vigencia documental. </a:t>
            </a:r>
            <a:endParaRPr lang="en-US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60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sz="40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Integración de expedientes: Aspectos a considerar para su conservación.</a:t>
            </a:r>
            <a:endParaRPr lang="en-US" altLang="en-US" sz="4000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91440" indent="-91440" eaLnBrk="1" fontAlgn="auto" hangingPunct="1">
              <a:spcAft>
                <a:spcPts val="0"/>
              </a:spcAft>
              <a:defRPr/>
            </a:pPr>
            <a:r>
              <a:rPr lang="es-ES" alt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unión física de todos los documentos que lo conforman debe realizarse con hilo no sintético</a:t>
            </a:r>
            <a:r>
              <a:rPr lang="es-ES" alt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s-MX" altLang="es-MX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spcAft>
                <a:spcPts val="0"/>
              </a:spcAft>
              <a:defRPr/>
            </a:pPr>
            <a:r>
              <a:rPr lang="es-MX" alt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Debe ser manejable (espesor máximo </a:t>
            </a:r>
            <a:r>
              <a:rPr lang="es-MX" alt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10 </a:t>
            </a:r>
            <a:r>
              <a:rPr lang="es-MX" alt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cm). Cuando la documentación a incorporar exceda este límite, es preferible generar tomos adicionales de un mismo expediente.</a:t>
            </a:r>
            <a:endParaRPr lang="es-ES" altLang="es-MX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91440" indent="-91440" algn="just" eaLnBrk="1" fontAlgn="auto" hangingPunct="1">
              <a:spcAft>
                <a:spcPts val="0"/>
              </a:spcAft>
              <a:defRPr/>
            </a:pPr>
            <a:r>
              <a:rPr lang="es-ES" alt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Debe contar con portada y contraportada de cartoncillo con bajo contenido de lignina</a:t>
            </a:r>
            <a:r>
              <a:rPr lang="es-ES" altLang="es-MX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91440" indent="-91440" algn="just" eaLnBrk="1" fontAlgn="auto" hangingPunct="1">
              <a:spcAft>
                <a:spcPts val="0"/>
              </a:spcAft>
              <a:defRPr/>
            </a:pPr>
            <a:r>
              <a:rPr lang="es-MX" altLang="es-MX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La portada debe presentar información estandarizada que permita identificar plenamente el expediente a simple vista, sin necesidad de manipularlo en demasía.</a:t>
            </a:r>
          </a:p>
          <a:p>
            <a:pPr marL="0" indent="0" algn="just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s-MX" altLang="es-MX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marL="91440" indent="-91440" eaLnBrk="1" fontAlgn="auto" hangingPunct="1">
              <a:spcAft>
                <a:spcPts val="0"/>
              </a:spcAft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633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/>
                </a:solidFill>
              </a:rPr>
              <a:t>Contenido de la portada</a:t>
            </a:r>
            <a:endParaRPr lang="en-US" altLang="en-US" b="1" dirty="0" smtClean="0">
              <a:solidFill>
                <a:schemeClr val="tx1"/>
              </a:solidFill>
            </a:endParaRPr>
          </a:p>
        </p:txBody>
      </p:sp>
      <p:sp>
        <p:nvSpPr>
          <p:cNvPr id="59395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n-US" sz="2400" smtClean="0"/>
              <a:t>I.	Área o unidad administrativa;</a:t>
            </a:r>
          </a:p>
          <a:p>
            <a:pPr eaLnBrk="1" hangingPunct="1"/>
            <a:r>
              <a:rPr lang="es-ES" altLang="en-US" sz="2400" smtClean="0"/>
              <a:t>II.	Fondo;</a:t>
            </a:r>
          </a:p>
          <a:p>
            <a:pPr eaLnBrk="1" hangingPunct="1"/>
            <a:r>
              <a:rPr lang="es-ES" altLang="en-US" sz="2400" smtClean="0"/>
              <a:t>III.	Sección;</a:t>
            </a:r>
          </a:p>
          <a:p>
            <a:pPr eaLnBrk="1" hangingPunct="1"/>
            <a:r>
              <a:rPr lang="es-ES" altLang="en-US" sz="2400" smtClean="0"/>
              <a:t>IV.	Serie;</a:t>
            </a:r>
          </a:p>
          <a:p>
            <a:pPr eaLnBrk="1" hangingPunct="1"/>
            <a:r>
              <a:rPr lang="es-ES" altLang="en-US" sz="2400" smtClean="0"/>
              <a:t>V.	Número de expediente o clasificador: el número consecutivo que dentro de la serie documental identifica a cada uno de sus expedientes;</a:t>
            </a:r>
          </a:p>
          <a:p>
            <a:pPr eaLnBrk="1" hangingPunct="1"/>
            <a:r>
              <a:rPr lang="es-ES" altLang="en-US" sz="2400" smtClean="0"/>
              <a:t>VI.	Fecha de apertura y, en su caso, de cierre del expediente;</a:t>
            </a:r>
          </a:p>
          <a:p>
            <a:pPr eaLnBrk="1" hangingPunct="1"/>
            <a:r>
              <a:rPr lang="es-ES" altLang="en-US" sz="2400" smtClean="0"/>
              <a:t>VII.	Asunto (resumen o descripción del expediente);</a:t>
            </a:r>
          </a:p>
          <a:p>
            <a:pPr eaLnBrk="1" hangingPunct="1"/>
            <a:endParaRPr lang="es-ES" altLang="en-US" smtClean="0"/>
          </a:p>
        </p:txBody>
      </p:sp>
    </p:spTree>
    <p:extLst>
      <p:ext uri="{BB962C8B-B14F-4D97-AF65-F5344CB8AC3E}">
        <p14:creationId xmlns:p14="http://schemas.microsoft.com/office/powerpoint/2010/main" val="128437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/>
                </a:solidFill>
              </a:rPr>
              <a:t>Contenido de la portada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419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s-ES" altLang="en-US" sz="2400" smtClean="0"/>
              <a:t>VIII.	Valores documentales;</a:t>
            </a:r>
          </a:p>
          <a:p>
            <a:pPr eaLnBrk="1" hangingPunct="1"/>
            <a:r>
              <a:rPr lang="es-ES" altLang="en-US" sz="2400" smtClean="0"/>
              <a:t>IX.	Vigencia documental;</a:t>
            </a:r>
          </a:p>
          <a:p>
            <a:pPr eaLnBrk="1" hangingPunct="1"/>
            <a:r>
              <a:rPr lang="es-ES" altLang="en-US" sz="2400" smtClean="0"/>
              <a:t>X.	Número de fojas útiles al cierre del expediente: es el número total de hojas contenidas en los documentos del expediente, y</a:t>
            </a:r>
          </a:p>
          <a:p>
            <a:pPr eaLnBrk="1" hangingPunct="1"/>
            <a:r>
              <a:rPr lang="es-ES" altLang="en-US" sz="2400" smtClean="0"/>
              <a:t>XI.	Número individual y total de tomos que conforman el expediente.</a:t>
            </a:r>
          </a:p>
          <a:p>
            <a:pPr eaLnBrk="1" hangingPunct="1"/>
            <a:r>
              <a:rPr lang="es-ES" altLang="en-US" sz="2400" smtClean="0"/>
              <a:t>XII.	Leyenda de clasificación, de acuerdo con lo dispuesto en los Lineamientos Generales en Materia de Clasificación y Desclasificación de la Información, así como para la elaboración de Versiones Públicas, con la finalidad de garantizar la custodia y conservación de los documentos.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95274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/>
                </a:solidFill>
              </a:rPr>
              <a:t>Carátula o portada (ejemplo)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44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s-ES" altLang="en-US" smtClean="0"/>
              <a:t>I.	Área o unidad administrativa: </a:t>
            </a:r>
            <a:r>
              <a:rPr lang="es-ES" altLang="en-US" b="1" smtClean="0"/>
              <a:t>Servicios generales.</a:t>
            </a:r>
          </a:p>
          <a:p>
            <a:pPr eaLnBrk="1" hangingPunct="1"/>
            <a:r>
              <a:rPr lang="es-ES" altLang="en-US" smtClean="0"/>
              <a:t>II.	Fondo: </a:t>
            </a:r>
            <a:r>
              <a:rPr lang="es-ES" altLang="en-US" b="1" smtClean="0"/>
              <a:t>Consejo de la Judicatura del PJE</a:t>
            </a:r>
            <a:r>
              <a:rPr lang="es-ES" altLang="en-US" smtClean="0"/>
              <a:t>.</a:t>
            </a:r>
          </a:p>
          <a:p>
            <a:pPr eaLnBrk="1" hangingPunct="1"/>
            <a:r>
              <a:rPr lang="es-ES" altLang="en-US" smtClean="0"/>
              <a:t>III.	Sección: </a:t>
            </a:r>
            <a:r>
              <a:rPr lang="es-ES" altLang="en-US" b="1" smtClean="0"/>
              <a:t>Dirección de Administración y Finanzas</a:t>
            </a:r>
            <a:r>
              <a:rPr lang="es-ES" altLang="en-US" smtClean="0"/>
              <a:t>.</a:t>
            </a:r>
          </a:p>
          <a:p>
            <a:pPr eaLnBrk="1" hangingPunct="1"/>
            <a:r>
              <a:rPr lang="es-ES" altLang="en-US" smtClean="0"/>
              <a:t>IV.	Serie: </a:t>
            </a:r>
            <a:r>
              <a:rPr lang="es-ES" altLang="en-US" b="1" smtClean="0"/>
              <a:t>Resguardos de mobiliario. </a:t>
            </a:r>
          </a:p>
          <a:p>
            <a:pPr eaLnBrk="1" hangingPunct="1"/>
            <a:r>
              <a:rPr lang="es-ES" altLang="en-US" smtClean="0"/>
              <a:t>IV. 1. 	Subserie: </a:t>
            </a:r>
            <a:r>
              <a:rPr lang="es-ES" altLang="en-US" b="1" smtClean="0"/>
              <a:t>Resguardos de mobiliario asignado a los juzgados de 1ª instancia</a:t>
            </a:r>
            <a:r>
              <a:rPr lang="es-ES" altLang="en-US" smtClean="0"/>
              <a:t>.</a:t>
            </a:r>
          </a:p>
          <a:p>
            <a:pPr eaLnBrk="1" hangingPunct="1"/>
            <a:r>
              <a:rPr lang="es-ES" altLang="en-US" smtClean="0"/>
              <a:t>V.	Número de expediente: </a:t>
            </a:r>
            <a:r>
              <a:rPr lang="es-ES" altLang="en-US" b="1" smtClean="0"/>
              <a:t>CJ/DAF/ServGrales/RM-110/2016</a:t>
            </a:r>
          </a:p>
          <a:p>
            <a:pPr eaLnBrk="1" hangingPunct="1"/>
            <a:r>
              <a:rPr lang="es-ES" altLang="en-US" smtClean="0"/>
              <a:t>VI.	Fecha de apertura: </a:t>
            </a:r>
            <a:r>
              <a:rPr lang="es-ES" altLang="en-US" b="1" smtClean="0"/>
              <a:t>06/Mayo/2016</a:t>
            </a:r>
            <a:r>
              <a:rPr lang="es-ES" altLang="en-US" smtClean="0"/>
              <a:t>.</a:t>
            </a:r>
          </a:p>
          <a:p>
            <a:pPr eaLnBrk="1" hangingPunct="1"/>
            <a:r>
              <a:rPr lang="es-ES" altLang="en-US" smtClean="0"/>
              <a:t>VII.	Asunto (resumen o descripción del expediente): </a:t>
            </a:r>
            <a:r>
              <a:rPr lang="es-ES" altLang="en-US" b="1" smtClean="0"/>
              <a:t>Resguardos del mobiliario asignado a los juzgados mercantiles durante el año de 2016.</a:t>
            </a:r>
          </a:p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83625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4298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/>
                </a:solidFill>
              </a:rPr>
              <a:t>Carátula o portada (ejemplo)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16450"/>
          </a:xfrm>
        </p:spPr>
        <p:txBody>
          <a:bodyPr rtlCol="0">
            <a:normAutofit fontScale="92500" lnSpcReduction="10000"/>
          </a:bodyPr>
          <a:lstStyle/>
          <a:p>
            <a:pPr marL="91440" indent="-91440" eaLnBrk="1" fontAlgn="auto" hangingPunct="1">
              <a:defRPr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VIII.	Valores documentales: 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√  administrativo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__ legal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√  fiscal</a:t>
            </a:r>
          </a:p>
          <a:p>
            <a:pPr marL="91440" indent="-91440" eaLnBrk="1" fontAlgn="auto" hangingPunct="1">
              <a:defRPr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IX.	Vigencia documental: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Archivo de trámite: </a:t>
            </a: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año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Archivo de concentración: </a:t>
            </a: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0</a:t>
            </a:r>
          </a:p>
          <a:p>
            <a:pPr marL="0" indent="0" eaLnBrk="1" fontAlgn="auto" hangingPunct="1">
              <a:buFont typeface="Calibri" panose="020F0502020204030204" pitchFamily="34" charset="0"/>
              <a:buNone/>
              <a:defRPr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Destino final: </a:t>
            </a: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Baja.</a:t>
            </a:r>
          </a:p>
          <a:p>
            <a:pPr marL="91440" indent="-91440" eaLnBrk="1" fontAlgn="auto" hangingPunct="1">
              <a:defRPr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X.	Número de fojas útiles al cierre del expediente: </a:t>
            </a: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502 fojas.</a:t>
            </a:r>
          </a:p>
          <a:p>
            <a:pPr marL="91440" indent="-91440" eaLnBrk="1" fontAlgn="auto" hangingPunct="1">
              <a:defRPr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XI. </a:t>
            </a: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	</a:t>
            </a: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Tomo:</a:t>
            </a: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1 de 1.</a:t>
            </a:r>
          </a:p>
          <a:p>
            <a:pPr marL="91440" indent="-91440" eaLnBrk="1" fontAlgn="auto" hangingPunct="1">
              <a:defRPr/>
            </a:pPr>
            <a:r>
              <a:rPr lang="es-E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XII.	Leyenda de clasificación: 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5531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chemeClr val="tx1"/>
                </a:solidFill>
              </a:rPr>
              <a:t>Conservación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es-ES" altLang="en-US" sz="2900" dirty="0">
                <a:solidFill>
                  <a:srgbClr val="000000"/>
                </a:solidFill>
                <a:cs typeface="Arial"/>
              </a:rPr>
              <a:t>Es el conjunto de medidas y procedimientos destinados a asegurar la preservación y la prevención de alteraciones físicas y de información de documentos y expedientes</a:t>
            </a:r>
            <a:r>
              <a:rPr lang="es-ES" altLang="en-US" sz="2900" dirty="0" smtClean="0">
                <a:solidFill>
                  <a:srgbClr val="000000"/>
                </a:solidFill>
                <a:cs typeface="Arial"/>
              </a:rPr>
              <a:t>.</a:t>
            </a:r>
          </a:p>
          <a:p>
            <a:pPr marL="342900" lvl="0" indent="-342900" algn="just" eaLnBrk="1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es-ES" altLang="en-US" sz="2900" dirty="0" smtClean="0">
                <a:solidFill>
                  <a:srgbClr val="000000"/>
                </a:solidFill>
                <a:cs typeface="Arial"/>
              </a:rPr>
              <a:t>Según la LGA, es el conjunto de procedimientos y medidas destinados a asegurar la prevención de alteraciones físicas de los documentos en papel y la preservación de los documentos digitales a largo plazo (Artículo 4, fracción XVIII).</a:t>
            </a:r>
            <a:endParaRPr lang="es-MX" altLang="en-US" sz="2900" dirty="0">
              <a:solidFill>
                <a:srgbClr val="000000"/>
              </a:solidFill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94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9E2FAF0-2B91-48C0-B777-AF9F94052CC8}" type="slidenum">
              <a:rPr lang="es-MX" altLang="en-US" sz="1200" smtClean="0">
                <a:solidFill>
                  <a:srgbClr val="898989"/>
                </a:solidFill>
              </a:rPr>
              <a:pPr/>
              <a:t>3</a:t>
            </a:fld>
            <a:endParaRPr lang="es-MX" altLang="en-US" sz="1200" smtClean="0">
              <a:solidFill>
                <a:srgbClr val="898989"/>
              </a:solidFill>
            </a:endParaRPr>
          </a:p>
        </p:txBody>
      </p:sp>
      <p:sp>
        <p:nvSpPr>
          <p:cNvPr id="30722" name="1 Título"/>
          <p:cNvSpPr>
            <a:spLocks noGrp="1"/>
          </p:cNvSpPr>
          <p:nvPr>
            <p:ph type="title" idx="4294967295"/>
          </p:nvPr>
        </p:nvSpPr>
        <p:spPr>
          <a:xfrm>
            <a:off x="504496" y="365125"/>
            <a:ext cx="9422141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Documento</a:t>
            </a:r>
            <a:endParaRPr lang="es-MX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868" name="2 Marcador de contenido"/>
          <p:cNvSpPr>
            <a:spLocks noGrp="1"/>
          </p:cNvSpPr>
          <p:nvPr>
            <p:ph idx="4294967295"/>
          </p:nvPr>
        </p:nvSpPr>
        <p:spPr>
          <a:xfrm>
            <a:off x="641130" y="1825625"/>
            <a:ext cx="9285507" cy="4351338"/>
          </a:xfrm>
        </p:spPr>
        <p:txBody>
          <a:bodyPr/>
          <a:lstStyle/>
          <a:p>
            <a:pPr algn="just" eaLnBrk="1" hangingPunct="1"/>
            <a:r>
              <a:rPr lang="es-ES" altLang="en-US" sz="3300" dirty="0" smtClean="0"/>
              <a:t>Registro de información, con independencia del soporte material en el que se encuentre y de los objetivos de su creación.</a:t>
            </a:r>
          </a:p>
        </p:txBody>
      </p:sp>
    </p:spTree>
    <p:extLst>
      <p:ext uri="{BB962C8B-B14F-4D97-AF65-F5344CB8AC3E}">
        <p14:creationId xmlns:p14="http://schemas.microsoft.com/office/powerpoint/2010/main" val="365415738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  <a:noFill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272A803-E930-467C-B539-15510822AD69}" type="slidenum">
              <a:rPr lang="es-MX" altLang="en-US">
                <a:solidFill>
                  <a:srgbClr val="898989"/>
                </a:solidFill>
              </a:rPr>
              <a:pPr eaLnBrk="1" hangingPunct="1"/>
              <a:t>30</a:t>
            </a:fld>
            <a:endParaRPr lang="es-MX" altLang="en-US">
              <a:solidFill>
                <a:srgbClr val="898989"/>
              </a:solidFill>
            </a:endParaRPr>
          </a:p>
        </p:txBody>
      </p:sp>
      <p:sp>
        <p:nvSpPr>
          <p:cNvPr id="41986" name="1 Título"/>
          <p:cNvSpPr>
            <a:spLocks noGrp="1"/>
          </p:cNvSpPr>
          <p:nvPr>
            <p:ph type="title" idx="4294967295"/>
          </p:nvPr>
        </p:nvSpPr>
        <p:spPr>
          <a:xfrm>
            <a:off x="567558" y="365125"/>
            <a:ext cx="9948041" cy="1325563"/>
          </a:xfrm>
        </p:spPr>
        <p:txBody>
          <a:bodyPr anchor="ctr"/>
          <a:lstStyle/>
          <a:p>
            <a:r>
              <a:rPr lang="es-ES" altLang="en-US" b="1" dirty="0">
                <a:solidFill>
                  <a:schemeClr val="tx1"/>
                </a:solidFill>
              </a:rPr>
              <a:t>Agentes de deterioro documental</a:t>
            </a:r>
            <a:endParaRPr lang="es-MX" altLang="en-US" b="1" dirty="0">
              <a:solidFill>
                <a:schemeClr val="tx1"/>
              </a:solidFill>
            </a:endParaRPr>
          </a:p>
        </p:txBody>
      </p:sp>
      <p:sp>
        <p:nvSpPr>
          <p:cNvPr id="41987" name="2 Marcador de contenido"/>
          <p:cNvSpPr>
            <a:spLocks noGrp="1"/>
          </p:cNvSpPr>
          <p:nvPr>
            <p:ph idx="4294967295"/>
          </p:nvPr>
        </p:nvSpPr>
        <p:spPr>
          <a:xfrm>
            <a:off x="672662" y="1825625"/>
            <a:ext cx="9842938" cy="4351338"/>
          </a:xfrm>
        </p:spPr>
        <p:txBody>
          <a:bodyPr/>
          <a:lstStyle/>
          <a:p>
            <a:pPr algn="just"/>
            <a:r>
              <a:rPr lang="es-ES" altLang="en-US" sz="2500" u="sng" dirty="0">
                <a:solidFill>
                  <a:schemeClr val="tx1"/>
                </a:solidFill>
              </a:rPr>
              <a:t>1. Físicos</a:t>
            </a:r>
            <a:r>
              <a:rPr lang="es-ES" altLang="en-US" sz="25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s-ES" altLang="en-US" sz="2500" dirty="0">
                <a:solidFill>
                  <a:schemeClr val="tx1"/>
                </a:solidFill>
              </a:rPr>
              <a:t>Calor: acelera la degradación del papel.</a:t>
            </a:r>
          </a:p>
          <a:p>
            <a:pPr algn="just"/>
            <a:r>
              <a:rPr lang="es-ES" altLang="en-US" sz="2500" dirty="0">
                <a:solidFill>
                  <a:schemeClr val="tx1"/>
                </a:solidFill>
              </a:rPr>
              <a:t>Humedad: afecta las tintas, la flexibilidad del papel y favorece la presencia de micro-organismos.</a:t>
            </a:r>
          </a:p>
          <a:p>
            <a:pPr algn="just"/>
            <a:r>
              <a:rPr lang="es-ES" altLang="en-US" sz="2500" dirty="0">
                <a:solidFill>
                  <a:schemeClr val="tx1"/>
                </a:solidFill>
              </a:rPr>
              <a:t>Luz natural o artificial (rayos ultravioleta): blanquea y quiebra el papel.</a:t>
            </a:r>
          </a:p>
          <a:p>
            <a:pPr algn="just"/>
            <a:r>
              <a:rPr lang="es-ES" altLang="en-US" sz="2500" dirty="0">
                <a:solidFill>
                  <a:schemeClr val="tx1"/>
                </a:solidFill>
              </a:rPr>
              <a:t>Colocación de sujetadores metálicos y cintas adhesivas que aceleran la oxidación del papel.</a:t>
            </a:r>
            <a:endParaRPr lang="es-MX" altLang="en-US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49157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  <a:noFill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4003BC5-E453-4F60-8CD0-081DC866B623}" type="slidenum">
              <a:rPr lang="es-MX" altLang="en-US">
                <a:solidFill>
                  <a:srgbClr val="898989"/>
                </a:solidFill>
              </a:rPr>
              <a:pPr eaLnBrk="1" hangingPunct="1"/>
              <a:t>31</a:t>
            </a:fld>
            <a:endParaRPr lang="es-MX" altLang="en-US">
              <a:solidFill>
                <a:srgbClr val="898989"/>
              </a:solidFill>
            </a:endParaRPr>
          </a:p>
        </p:txBody>
      </p:sp>
      <p:sp>
        <p:nvSpPr>
          <p:cNvPr id="43010" name="1 Título"/>
          <p:cNvSpPr>
            <a:spLocks noGrp="1"/>
          </p:cNvSpPr>
          <p:nvPr>
            <p:ph type="title" idx="4294967295"/>
          </p:nvPr>
        </p:nvSpPr>
        <p:spPr>
          <a:xfrm>
            <a:off x="735724" y="365125"/>
            <a:ext cx="9779876" cy="1325563"/>
          </a:xfrm>
        </p:spPr>
        <p:txBody>
          <a:bodyPr anchor="ctr"/>
          <a:lstStyle/>
          <a:p>
            <a:r>
              <a:rPr lang="es-ES" altLang="en-US" b="1" dirty="0">
                <a:solidFill>
                  <a:schemeClr val="tx1"/>
                </a:solidFill>
              </a:rPr>
              <a:t>Agentes de deterioro documental</a:t>
            </a:r>
            <a:endParaRPr lang="es-MX" altLang="en-US" b="1" dirty="0">
              <a:solidFill>
                <a:schemeClr val="tx1"/>
              </a:solidFill>
            </a:endParaRPr>
          </a:p>
        </p:txBody>
      </p:sp>
      <p:sp>
        <p:nvSpPr>
          <p:cNvPr id="43011" name="2 Marcador de contenido"/>
          <p:cNvSpPr>
            <a:spLocks noGrp="1"/>
          </p:cNvSpPr>
          <p:nvPr>
            <p:ph idx="4294967295"/>
          </p:nvPr>
        </p:nvSpPr>
        <p:spPr>
          <a:xfrm>
            <a:off x="735724" y="1825625"/>
            <a:ext cx="9779876" cy="4351338"/>
          </a:xfrm>
        </p:spPr>
        <p:txBody>
          <a:bodyPr/>
          <a:lstStyle/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La  coexistencia de papeles de distintas calidades en un mismo expediente (papel bond + papel periódico), engrosa innecesariamente su volumen, dificulta su manejo y custodia y facilita su deterioro por erosión.</a:t>
            </a:r>
          </a:p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La manipulación de documentos por los usuarios, pues se contaminan recíprocamente.</a:t>
            </a:r>
          </a:p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Deficiente integración física de los expedientes (inutilización de portadas y contraportadas; expedientes mal costurados).</a:t>
            </a:r>
            <a:endParaRPr lang="es-MX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17351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  <a:noFill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DBE95B-99CF-4A9B-B4A7-478198F61584}" type="slidenum">
              <a:rPr lang="es-MX" altLang="en-US">
                <a:solidFill>
                  <a:srgbClr val="898989"/>
                </a:solidFill>
              </a:rPr>
              <a:pPr eaLnBrk="1" hangingPunct="1"/>
              <a:t>32</a:t>
            </a:fld>
            <a:endParaRPr lang="es-MX" altLang="en-US">
              <a:solidFill>
                <a:srgbClr val="898989"/>
              </a:solidFill>
            </a:endParaRPr>
          </a:p>
        </p:txBody>
      </p:sp>
      <p:sp>
        <p:nvSpPr>
          <p:cNvPr id="44034" name="1 Título"/>
          <p:cNvSpPr>
            <a:spLocks noGrp="1"/>
          </p:cNvSpPr>
          <p:nvPr>
            <p:ph type="title" idx="4294967295"/>
          </p:nvPr>
        </p:nvSpPr>
        <p:spPr>
          <a:xfrm>
            <a:off x="620110" y="365125"/>
            <a:ext cx="9895490" cy="1325563"/>
          </a:xfrm>
        </p:spPr>
        <p:txBody>
          <a:bodyPr anchor="ctr"/>
          <a:lstStyle/>
          <a:p>
            <a:r>
              <a:rPr lang="es-ES" altLang="en-US" b="1" dirty="0">
                <a:solidFill>
                  <a:schemeClr val="tx1"/>
                </a:solidFill>
              </a:rPr>
              <a:t>Agentes de deterioro documental</a:t>
            </a:r>
            <a:endParaRPr lang="es-MX" altLang="en-US" b="1" dirty="0">
              <a:solidFill>
                <a:schemeClr val="tx1"/>
              </a:solidFill>
            </a:endParaRPr>
          </a:p>
        </p:txBody>
      </p:sp>
      <p:sp>
        <p:nvSpPr>
          <p:cNvPr id="44035" name="2 Marcador de contenido"/>
          <p:cNvSpPr>
            <a:spLocks noGrp="1"/>
          </p:cNvSpPr>
          <p:nvPr>
            <p:ph idx="4294967295"/>
          </p:nvPr>
        </p:nvSpPr>
        <p:spPr>
          <a:xfrm>
            <a:off x="809296" y="1825625"/>
            <a:ext cx="9706303" cy="4351338"/>
          </a:xfrm>
        </p:spPr>
        <p:txBody>
          <a:bodyPr/>
          <a:lstStyle/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Utilización de estantería de madera y cajas no libres de ácido.</a:t>
            </a:r>
          </a:p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Contaminación ambiental</a:t>
            </a:r>
          </a:p>
          <a:p>
            <a:pPr algn="just"/>
            <a:r>
              <a:rPr lang="es-ES" altLang="en-US" sz="2800" u="sng" dirty="0">
                <a:solidFill>
                  <a:schemeClr val="tx1"/>
                </a:solidFill>
              </a:rPr>
              <a:t>2. Biológicos</a:t>
            </a:r>
          </a:p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Insectos</a:t>
            </a:r>
          </a:p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Roedores</a:t>
            </a:r>
          </a:p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Hongos y bacterias</a:t>
            </a:r>
            <a:endParaRPr lang="es-MX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447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1"/>
            <a:ext cx="2133600" cy="365125"/>
          </a:xfrm>
          <a:noFill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930BA7D-3B25-4593-B19F-454D3BAFAD30}" type="slidenum">
              <a:rPr lang="es-MX" altLang="en-US">
                <a:solidFill>
                  <a:srgbClr val="898989"/>
                </a:solidFill>
              </a:rPr>
              <a:pPr eaLnBrk="1" hangingPunct="1"/>
              <a:t>33</a:t>
            </a:fld>
            <a:endParaRPr lang="es-MX" altLang="en-US">
              <a:solidFill>
                <a:srgbClr val="898989"/>
              </a:solidFill>
            </a:endParaRPr>
          </a:p>
        </p:txBody>
      </p:sp>
      <p:sp>
        <p:nvSpPr>
          <p:cNvPr id="45058" name="1 Título"/>
          <p:cNvSpPr>
            <a:spLocks noGrp="1"/>
          </p:cNvSpPr>
          <p:nvPr>
            <p:ph type="title" idx="4294967295"/>
          </p:nvPr>
        </p:nvSpPr>
        <p:spPr>
          <a:xfrm>
            <a:off x="725214" y="365125"/>
            <a:ext cx="9790386" cy="1325563"/>
          </a:xfrm>
        </p:spPr>
        <p:txBody>
          <a:bodyPr anchor="ctr"/>
          <a:lstStyle/>
          <a:p>
            <a:r>
              <a:rPr lang="es-ES" altLang="en-US" b="1" dirty="0">
                <a:solidFill>
                  <a:schemeClr val="tx1"/>
                </a:solidFill>
              </a:rPr>
              <a:t>Agentes de deterioro documental</a:t>
            </a:r>
            <a:endParaRPr lang="es-MX" altLang="en-US" b="1" dirty="0">
              <a:solidFill>
                <a:schemeClr val="tx1"/>
              </a:solidFill>
            </a:endParaRPr>
          </a:p>
        </p:txBody>
      </p:sp>
      <p:sp>
        <p:nvSpPr>
          <p:cNvPr id="45059" name="2 Marcador de contenido"/>
          <p:cNvSpPr>
            <a:spLocks noGrp="1"/>
          </p:cNvSpPr>
          <p:nvPr>
            <p:ph idx="4294967295"/>
          </p:nvPr>
        </p:nvSpPr>
        <p:spPr>
          <a:xfrm>
            <a:off x="882868" y="1825625"/>
            <a:ext cx="9632731" cy="4351338"/>
          </a:xfrm>
        </p:spPr>
        <p:txBody>
          <a:bodyPr/>
          <a:lstStyle/>
          <a:p>
            <a:pPr algn="just"/>
            <a:r>
              <a:rPr lang="es-ES" altLang="en-US" sz="2800" u="sng" dirty="0">
                <a:solidFill>
                  <a:schemeClr val="tx1"/>
                </a:solidFill>
              </a:rPr>
              <a:t>3. Químicos</a:t>
            </a:r>
            <a:r>
              <a:rPr lang="es-ES" altLang="en-US" sz="2800" dirty="0">
                <a:solidFill>
                  <a:schemeClr val="tx1"/>
                </a:solidFill>
              </a:rPr>
              <a:t>:</a:t>
            </a:r>
          </a:p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La acidez del papel, de las cajas, sobres y adhesivos.</a:t>
            </a:r>
          </a:p>
          <a:p>
            <a:pPr algn="just"/>
            <a:r>
              <a:rPr lang="es-ES" altLang="en-US" sz="2800" dirty="0">
                <a:solidFill>
                  <a:schemeClr val="tx1"/>
                </a:solidFill>
              </a:rPr>
              <a:t>Partículas y gases oxidantes provenientes de atmósferas contaminadas.</a:t>
            </a:r>
            <a:endParaRPr lang="es-MX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680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Documento de archivo</a:t>
            </a:r>
            <a:endParaRPr lang="en-US" altLang="en-US" b="1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891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s-ES" altLang="en-US" sz="2800" dirty="0" smtClean="0"/>
              <a:t>Por su parte, documento de archivo es aquel que contiene (independientemente de su soporte) información registrada, producida, recibida y conservada por cualquier persona física o jurídica en el ejercicio de sus competencias o en el desarrollo de su actividad y funciones, cuyo contenido, contexto y estructura le otorgan calidad probatoria de eventos y sucesos.</a:t>
            </a:r>
          </a:p>
          <a:p>
            <a:pPr algn="just" eaLnBrk="1" hangingPunct="1"/>
            <a:r>
              <a:rPr lang="es-ES" altLang="en-US" sz="2800" dirty="0" smtClean="0"/>
              <a:t>También se le conoce como unidad documental simple.</a:t>
            </a:r>
            <a:endParaRPr lang="es-MX" altLang="en-US" sz="2800" dirty="0" smtClean="0"/>
          </a:p>
          <a:p>
            <a:pPr eaLnBrk="1" hangingPunct="1"/>
            <a:endParaRPr lang="es-ES" altLang="en-US" dirty="0" smtClean="0"/>
          </a:p>
          <a:p>
            <a:pPr eaLnBrk="1" hangingPunct="1"/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329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A0C3720-86AA-46F2-9FE7-2941F379AA0C}" type="slidenum">
              <a:rPr lang="es-MX" altLang="en-US" sz="1200" smtClean="0">
                <a:solidFill>
                  <a:srgbClr val="898989"/>
                </a:solidFill>
              </a:rPr>
              <a:pPr/>
              <a:t>5</a:t>
            </a:fld>
            <a:endParaRPr lang="es-MX" altLang="en-US" sz="1200" smtClean="0">
              <a:solidFill>
                <a:srgbClr val="898989"/>
              </a:solidFill>
            </a:endParaRPr>
          </a:p>
        </p:txBody>
      </p:sp>
      <p:sp>
        <p:nvSpPr>
          <p:cNvPr id="32770" name="1 Título"/>
          <p:cNvSpPr>
            <a:spLocks noGrp="1"/>
          </p:cNvSpPr>
          <p:nvPr>
            <p:ph type="title" idx="4294967295"/>
          </p:nvPr>
        </p:nvSpPr>
        <p:spPr>
          <a:xfrm>
            <a:off x="546538" y="365125"/>
            <a:ext cx="9953296" cy="132556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Características del documento de archivo</a:t>
            </a:r>
            <a:endParaRPr lang="es-MX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8916" name="2 Marcador de contenido"/>
          <p:cNvSpPr>
            <a:spLocks noGrp="1"/>
          </p:cNvSpPr>
          <p:nvPr>
            <p:ph idx="4294967295"/>
          </p:nvPr>
        </p:nvSpPr>
        <p:spPr>
          <a:xfrm>
            <a:off x="683172" y="1825625"/>
            <a:ext cx="9159328" cy="4351338"/>
          </a:xfrm>
        </p:spPr>
        <p:txBody>
          <a:bodyPr/>
          <a:lstStyle/>
          <a:p>
            <a:pPr algn="just" eaLnBrk="1" hangingPunct="1"/>
            <a:r>
              <a:rPr lang="es-ES" altLang="en-US" sz="2400" dirty="0" smtClean="0"/>
              <a:t>Es resultado de la atención de trámites formales en las instituciones.</a:t>
            </a:r>
          </a:p>
          <a:p>
            <a:pPr algn="just" eaLnBrk="1" hangingPunct="1"/>
            <a:r>
              <a:rPr lang="es-ES" altLang="en-US" sz="2400" dirty="0" smtClean="0"/>
              <a:t>Es probatorio de sucesos, eventos y procesos de la gestión institucional.</a:t>
            </a:r>
          </a:p>
          <a:p>
            <a:pPr algn="just" eaLnBrk="1" hangingPunct="1"/>
            <a:r>
              <a:rPr lang="es-ES" altLang="en-US" sz="2400" dirty="0" smtClean="0"/>
              <a:t>Formaliza la acción de las instituciones y posibilita su continuidad al ser referencia del asunto tramitado.</a:t>
            </a:r>
          </a:p>
          <a:p>
            <a:pPr algn="just" eaLnBrk="1" hangingPunct="1"/>
            <a:r>
              <a:rPr lang="es-ES" altLang="en-US" sz="2400" dirty="0" smtClean="0"/>
              <a:t>Es único y exclusivo.</a:t>
            </a:r>
          </a:p>
          <a:p>
            <a:pPr algn="just" eaLnBrk="1" hangingPunct="1"/>
            <a:r>
              <a:rPr lang="es-ES" altLang="en-US" sz="2400" dirty="0" smtClean="0"/>
              <a:t>Es testimonio de la acción gubernamental.</a:t>
            </a:r>
          </a:p>
          <a:p>
            <a:pPr algn="just" eaLnBrk="1" hangingPunct="1"/>
            <a:r>
              <a:rPr lang="es-ES" altLang="en-US" sz="2400" dirty="0" smtClean="0"/>
              <a:t>Al tener contexto y contenido identificables, puede incorporarse a un expediente determinado</a:t>
            </a:r>
            <a:r>
              <a:rPr lang="es-ES" altLang="en-US" sz="2400" dirty="0" smtClean="0">
                <a:latin typeface="Arial Narrow" panose="020B0606020202030204" pitchFamily="34" charset="0"/>
              </a:rPr>
              <a:t>.</a:t>
            </a:r>
          </a:p>
          <a:p>
            <a:pPr algn="just" eaLnBrk="1" hangingPunct="1"/>
            <a:endParaRPr lang="es-ES" altLang="en-US" dirty="0" smtClean="0"/>
          </a:p>
          <a:p>
            <a:pPr eaLnBrk="1" hangingPunct="1"/>
            <a:endParaRPr lang="es-MX" altLang="en-US" dirty="0" smtClean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507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1DF5C4E-6A98-41A2-AAE4-14CFD96A979E}" type="slidenum">
              <a:rPr lang="es-MX" altLang="en-US" sz="1200" smtClean="0">
                <a:solidFill>
                  <a:srgbClr val="898989"/>
                </a:solidFill>
              </a:rPr>
              <a:pPr/>
              <a:t>6</a:t>
            </a:fld>
            <a:endParaRPr lang="es-MX" altLang="en-US" sz="1200" smtClean="0">
              <a:solidFill>
                <a:srgbClr val="898989"/>
              </a:solidFill>
            </a:endParaRPr>
          </a:p>
        </p:txBody>
      </p:sp>
      <p:sp>
        <p:nvSpPr>
          <p:cNvPr id="33794" name="1 Título"/>
          <p:cNvSpPr>
            <a:spLocks noGrp="1"/>
          </p:cNvSpPr>
          <p:nvPr>
            <p:ph type="title" idx="4294967295"/>
          </p:nvPr>
        </p:nvSpPr>
        <p:spPr>
          <a:xfrm>
            <a:off x="546537" y="365125"/>
            <a:ext cx="9785131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ES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Expediente</a:t>
            </a:r>
            <a:endParaRPr lang="es-MX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940" name="2 Marcador de contenido"/>
          <p:cNvSpPr>
            <a:spLocks noGrp="1"/>
          </p:cNvSpPr>
          <p:nvPr>
            <p:ph idx="4294967295"/>
          </p:nvPr>
        </p:nvSpPr>
        <p:spPr>
          <a:xfrm>
            <a:off x="672662" y="1825625"/>
            <a:ext cx="9742926" cy="4351338"/>
          </a:xfrm>
        </p:spPr>
        <p:txBody>
          <a:bodyPr/>
          <a:lstStyle/>
          <a:p>
            <a:pPr algn="just" eaLnBrk="1" hangingPunct="1"/>
            <a:r>
              <a:rPr lang="es-ES" altLang="en-US" sz="3200" dirty="0" smtClean="0"/>
              <a:t>Es el conjunto de documentos referidos a un mismo tema, asunto, materia, o bien, resultantes de un mismo proceso de gestión o tramitación. </a:t>
            </a:r>
          </a:p>
          <a:p>
            <a:pPr algn="just" eaLnBrk="1" hangingPunct="1"/>
            <a:r>
              <a:rPr lang="es-ES" altLang="en-US" sz="3200" dirty="0" smtClean="0"/>
              <a:t>También se le conoce como unidad documental compuesta.</a:t>
            </a:r>
            <a:endParaRPr lang="es-MX" alt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9276849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FC661A4-6F74-41EF-B90D-9A7AE72E7BAA}" type="slidenum">
              <a:rPr lang="es-ES" altLang="en-US" sz="1200" smtClean="0">
                <a:solidFill>
                  <a:srgbClr val="898989"/>
                </a:solidFill>
              </a:rPr>
              <a:pPr/>
              <a:t>7</a:t>
            </a:fld>
            <a:endParaRPr lang="es-ES" altLang="en-US" sz="1200" smtClean="0">
              <a:solidFill>
                <a:srgbClr val="898989"/>
              </a:solidFill>
            </a:endParaRP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25214" y="365125"/>
            <a:ext cx="9817374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¿Qué es un archivo?</a:t>
            </a:r>
            <a:endParaRPr lang="es-ES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964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840827" y="1825625"/>
            <a:ext cx="10110951" cy="4351338"/>
          </a:xfrm>
        </p:spPr>
        <p:txBody>
          <a:bodyPr>
            <a:normAutofit/>
          </a:bodyPr>
          <a:lstStyle/>
          <a:p>
            <a:pPr algn="just" eaLnBrk="1" hangingPunct="1">
              <a:buFontTx/>
              <a:buNone/>
            </a:pPr>
            <a:r>
              <a:rPr lang="es-ES" altLang="en-US" sz="2500" dirty="0" smtClean="0"/>
              <a:t> </a:t>
            </a:r>
            <a:r>
              <a:rPr lang="es-MX" altLang="en-US" sz="2500" dirty="0" smtClean="0"/>
              <a:t>I. Desde una perspectiva conceptual, es el </a:t>
            </a:r>
            <a:r>
              <a:rPr lang="es-ES" altLang="en-US" sz="2500" dirty="0" smtClean="0">
                <a:cs typeface="Times New Roman" panose="02020603050405020304" pitchFamily="18" charset="0"/>
              </a:rPr>
              <a:t>conjunto </a:t>
            </a:r>
            <a:r>
              <a:rPr lang="es-ES" altLang="en-US" sz="2500" i="1" dirty="0" smtClean="0">
                <a:cs typeface="Times New Roman" panose="02020603050405020304" pitchFamily="18" charset="0"/>
              </a:rPr>
              <a:t>orgánico y organizado</a:t>
            </a:r>
            <a:r>
              <a:rPr lang="es-ES" altLang="en-US" sz="2500" dirty="0" smtClean="0">
                <a:cs typeface="Times New Roman" panose="02020603050405020304" pitchFamily="18" charset="0"/>
              </a:rPr>
              <a:t> de información, útil para la planeación de acciones, toma de decisiones, consulta e investigación. Para ello, requiere norma técnica, métodos e instrumentos.</a:t>
            </a:r>
          </a:p>
          <a:p>
            <a:pPr algn="just" eaLnBrk="1" hangingPunct="1">
              <a:buFontTx/>
              <a:buAutoNum type="romanUcPeriod" startAt="2"/>
            </a:pPr>
            <a:r>
              <a:rPr lang="es-MX" altLang="en-US" sz="2500" dirty="0" smtClean="0">
                <a:cs typeface="Times New Roman" panose="02020603050405020304" pitchFamily="18" charset="0"/>
              </a:rPr>
              <a:t> Desde una perspectiva institucional, es la e</a:t>
            </a:r>
            <a:r>
              <a:rPr lang="es-MX" altLang="en-US" sz="2500" i="1" dirty="0" smtClean="0">
                <a:cs typeface="Times New Roman" panose="02020603050405020304" pitchFamily="18" charset="0"/>
              </a:rPr>
              <a:t>structura</a:t>
            </a:r>
            <a:r>
              <a:rPr lang="es-MX" altLang="en-US" sz="2500" dirty="0" smtClean="0">
                <a:cs typeface="Times New Roman" panose="02020603050405020304" pitchFamily="18" charset="0"/>
              </a:rPr>
              <a:t> formalmente establecida que brinda los servicios de archivo de trámite, de concentración e histórico. En este sentido, necesita de norma jurídica que formalice la estructura y funcionamiento del sistema institucional de archivos.</a:t>
            </a:r>
            <a:endParaRPr lang="es-ES" altLang="en-US" sz="2500" dirty="0" smtClean="0">
              <a:cs typeface="Times New Roman" panose="02020603050405020304" pitchFamily="18" charset="0"/>
            </a:endParaRPr>
          </a:p>
          <a:p>
            <a:pPr algn="just" eaLnBrk="1" hangingPunct="1">
              <a:buFont typeface="Calibri" panose="020F0502020204030204" pitchFamily="34" charset="0"/>
              <a:buNone/>
            </a:pPr>
            <a:r>
              <a:rPr lang="es-ES" altLang="en-US" sz="2500" dirty="0" smtClean="0">
                <a:cs typeface="Times New Roman" panose="02020603050405020304" pitchFamily="18" charset="0"/>
              </a:rPr>
              <a:t>III. Desde una perspectiva espacial, es el </a:t>
            </a:r>
            <a:r>
              <a:rPr lang="es-ES" altLang="en-US" sz="2500" i="1" dirty="0" smtClean="0">
                <a:cs typeface="Times New Roman" panose="02020603050405020304" pitchFamily="18" charset="0"/>
              </a:rPr>
              <a:t>área física</a:t>
            </a:r>
            <a:r>
              <a:rPr lang="es-ES" altLang="en-US" sz="2500" dirty="0" smtClean="0">
                <a:cs typeface="Times New Roman" panose="02020603050405020304" pitchFamily="18" charset="0"/>
              </a:rPr>
              <a:t> donde se deposita el conjunto orgánico y organizado de información. </a:t>
            </a:r>
            <a:r>
              <a:rPr lang="es-MX" altLang="en-US" sz="2500" dirty="0" smtClean="0">
                <a:cs typeface="Times New Roman" panose="02020603050405020304" pitchFamily="18" charset="0"/>
              </a:rPr>
              <a:t>Para ello, requiere infraestructura y equipo.</a:t>
            </a:r>
          </a:p>
          <a:p>
            <a:pPr algn="just" eaLnBrk="1" hangingPunct="1">
              <a:buFont typeface="Wingdings" panose="05000000000000000000" pitchFamily="2" charset="2"/>
              <a:buNone/>
            </a:pPr>
            <a:endParaRPr lang="es-ES" altLang="en-US" sz="2500" dirty="0" smtClean="0"/>
          </a:p>
          <a:p>
            <a:pPr eaLnBrk="1" hangingPunct="1">
              <a:buFontTx/>
              <a:buNone/>
            </a:pPr>
            <a:endParaRPr lang="es-E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0648241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40E42FC-44F9-4DE1-BC13-12A1E66E86FE}" type="slidenum">
              <a:rPr lang="es-ES" altLang="en-US" sz="1200" smtClean="0">
                <a:solidFill>
                  <a:srgbClr val="898989"/>
                </a:solidFill>
              </a:rPr>
              <a:pPr/>
              <a:t>8</a:t>
            </a:fld>
            <a:endParaRPr lang="es-ES" altLang="en-US" sz="1200" smtClean="0">
              <a:solidFill>
                <a:srgbClr val="898989"/>
              </a:solidFill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93986" y="365125"/>
            <a:ext cx="9516789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Administración de Documentos</a:t>
            </a:r>
            <a:endParaRPr lang="es-ES" altLang="en-US" b="1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988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493986" y="1825625"/>
            <a:ext cx="10005739" cy="4351338"/>
          </a:xfrm>
        </p:spPr>
        <p:txBody>
          <a:bodyPr/>
          <a:lstStyle/>
          <a:p>
            <a:pPr algn="just" eaLnBrk="1" hangingPunct="1">
              <a:buFontTx/>
              <a:buNone/>
            </a:pPr>
            <a:endParaRPr lang="es-MX" altLang="en-US" sz="21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just" eaLnBrk="1" hangingPunct="1">
              <a:buFontTx/>
              <a:buNone/>
            </a:pPr>
            <a:r>
              <a:rPr lang="es-MX" altLang="en-US" sz="21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	</a:t>
            </a:r>
            <a:r>
              <a:rPr lang="es-ES" altLang="en-US" sz="3200" dirty="0" smtClean="0">
                <a:cs typeface="Times New Roman" panose="02020603050405020304" pitchFamily="18" charset="0"/>
              </a:rPr>
              <a:t>Metodología integral para regular la producción, reproducción, circulación, conservación, uso, selección y eliminación de los documentos públicos, atendiendo a una mayor economía y eficiencia en la operación de los servicios públicos.</a:t>
            </a:r>
          </a:p>
          <a:p>
            <a:pPr algn="just" eaLnBrk="1" hangingPunct="1">
              <a:buFontTx/>
              <a:buNone/>
            </a:pPr>
            <a:r>
              <a:rPr lang="es-ES" altLang="en-US" sz="21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 eaLnBrk="1" hangingPunct="1">
              <a:buFontTx/>
              <a:buNone/>
            </a:pPr>
            <a:r>
              <a:rPr lang="es-MX" altLang="en-US" sz="21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   </a:t>
            </a:r>
            <a:endParaRPr lang="es-ES" altLang="en-US" sz="2100" dirty="0" smtClean="0"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es-ES" altLang="en-US" sz="2500" dirty="0" smtClean="0"/>
          </a:p>
        </p:txBody>
      </p:sp>
    </p:spTree>
    <p:extLst>
      <p:ext uri="{BB962C8B-B14F-4D97-AF65-F5344CB8AC3E}">
        <p14:creationId xmlns:p14="http://schemas.microsoft.com/office/powerpoint/2010/main" val="369296684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3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807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62EF9B1-8E64-44EA-9CBA-6DE2FF2E0E85}" type="slidenum">
              <a:rPr lang="es-MX" altLang="en-US" sz="1200" smtClean="0">
                <a:solidFill>
                  <a:srgbClr val="898989"/>
                </a:solidFill>
              </a:rPr>
              <a:pPr/>
              <a:t>9</a:t>
            </a:fld>
            <a:endParaRPr lang="es-MX" altLang="en-US" sz="1200" smtClean="0">
              <a:solidFill>
                <a:srgbClr val="898989"/>
              </a:solidFill>
            </a:endParaRPr>
          </a:p>
        </p:txBody>
      </p:sp>
      <p:sp>
        <p:nvSpPr>
          <p:cNvPr id="36866" name="1 Título"/>
          <p:cNvSpPr>
            <a:spLocks noGrp="1"/>
          </p:cNvSpPr>
          <p:nvPr>
            <p:ph type="title" idx="4294967295"/>
          </p:nvPr>
        </p:nvSpPr>
        <p:spPr>
          <a:xfrm>
            <a:off x="441434" y="365125"/>
            <a:ext cx="9537591" cy="1325563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s-MX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Administración de Documentos</a:t>
            </a:r>
          </a:p>
        </p:txBody>
      </p:sp>
      <p:sp>
        <p:nvSpPr>
          <p:cNvPr id="43012" name="2 Marcador de contenido"/>
          <p:cNvSpPr>
            <a:spLocks noGrp="1"/>
          </p:cNvSpPr>
          <p:nvPr>
            <p:ph idx="4294967295"/>
          </p:nvPr>
        </p:nvSpPr>
        <p:spPr>
          <a:xfrm>
            <a:off x="441434" y="1825625"/>
            <a:ext cx="9964629" cy="3913188"/>
          </a:xfrm>
        </p:spPr>
        <p:txBody>
          <a:bodyPr/>
          <a:lstStyle/>
          <a:p>
            <a:pPr algn="just" eaLnBrk="1" hangingPunct="1"/>
            <a:r>
              <a:rPr lang="es-ES" altLang="en-US" sz="3200" dirty="0" smtClean="0">
                <a:cs typeface="Times New Roman" panose="02020603050405020304" pitchFamily="18" charset="0"/>
              </a:rPr>
              <a:t>Constituye una respuesta de atención de problemas institucionales y documentales, causados por la explosión documental. Su metodología está basada en la teoría del Ciclo Vital o Fases Cronológicas de los Documentos. </a:t>
            </a:r>
            <a:endParaRPr lang="es-MX" altLang="en-US" sz="3200" dirty="0" smtClean="0">
              <a:cs typeface="Times New Roman" panose="02020603050405020304" pitchFamily="18" charset="0"/>
            </a:endParaRPr>
          </a:p>
          <a:p>
            <a:pPr eaLnBrk="1" hangingPunct="1"/>
            <a:endParaRPr lang="es-MX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121805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1498</Words>
  <Application>Microsoft Office PowerPoint</Application>
  <PresentationFormat>Panorámica</PresentationFormat>
  <Paragraphs>224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41" baseType="lpstr">
      <vt:lpstr>Arial</vt:lpstr>
      <vt:lpstr>Arial Narrow</vt:lpstr>
      <vt:lpstr>Calibri</vt:lpstr>
      <vt:lpstr>Calibri Light</vt:lpstr>
      <vt:lpstr>Times New Roman</vt:lpstr>
      <vt:lpstr>Wingdings</vt:lpstr>
      <vt:lpstr>Wingdings 2</vt:lpstr>
      <vt:lpstr>Retrospección</vt:lpstr>
      <vt:lpstr>Sesión 4</vt:lpstr>
      <vt:lpstr>Conceptos Básicos</vt:lpstr>
      <vt:lpstr>Documento</vt:lpstr>
      <vt:lpstr>Documento de archivo</vt:lpstr>
      <vt:lpstr>Características del documento de archivo</vt:lpstr>
      <vt:lpstr>Expediente</vt:lpstr>
      <vt:lpstr>¿Qué es un archivo?</vt:lpstr>
      <vt:lpstr>Administración de Documentos</vt:lpstr>
      <vt:lpstr>Administración de Documentos</vt:lpstr>
      <vt:lpstr>Teoría del Ciclo Vital</vt:lpstr>
      <vt:lpstr>Teoría del Ciclo Vital</vt:lpstr>
      <vt:lpstr>Ciclo Vital: Valores documentales</vt:lpstr>
      <vt:lpstr>Ciclo Vital: Valores documentales</vt:lpstr>
      <vt:lpstr>Ciclo Vital: Valores documentales</vt:lpstr>
      <vt:lpstr>Ciclo Vital: Valores Documentales</vt:lpstr>
      <vt:lpstr>Ciclo Vital de los Documentos: resumen</vt:lpstr>
      <vt:lpstr>Sesión 5</vt:lpstr>
      <vt:lpstr>Gestión documental</vt:lpstr>
      <vt:lpstr>Procesos  de gestión documental</vt:lpstr>
      <vt:lpstr>Procesos de gestión documental</vt:lpstr>
      <vt:lpstr>Producción</vt:lpstr>
      <vt:lpstr>¿Para qué regular la producción documental?</vt:lpstr>
      <vt:lpstr>Producción de documentos→ integración de expedientes.</vt:lpstr>
      <vt:lpstr>Integración de expedientes: Aspectos a considerar para su conservación.</vt:lpstr>
      <vt:lpstr>Contenido de la portada</vt:lpstr>
      <vt:lpstr>Contenido de la portada</vt:lpstr>
      <vt:lpstr>Carátula o portada (ejemplo)</vt:lpstr>
      <vt:lpstr>Carátula o portada (ejemplo)</vt:lpstr>
      <vt:lpstr>Conservación</vt:lpstr>
      <vt:lpstr>Agentes de deterioro documental</vt:lpstr>
      <vt:lpstr>Agentes de deterioro documental</vt:lpstr>
      <vt:lpstr>Agentes de deterioro documental</vt:lpstr>
      <vt:lpstr>Agentes de deterioro documental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Sesión 3</dc:title>
  <dc:creator>Rosa Elena Solis</dc:creator>
  <cp:lastModifiedBy>Rosa Elena Solis</cp:lastModifiedBy>
  <cp:revision>3</cp:revision>
  <dcterms:created xsi:type="dcterms:W3CDTF">2019-03-11T20:26:27Z</dcterms:created>
  <dcterms:modified xsi:type="dcterms:W3CDTF">2019-03-12T18:20:21Z</dcterms:modified>
</cp:coreProperties>
</file>